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3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handoutMasters/handoutMaster1.xml" ContentType="application/vnd.openxmlformats-officedocument.presentationml.handoutMaster+xml"/>
  <Override PartName="/ppt/charts/colors15.xml" ContentType="application/vnd.ms-office.chartcolorstyl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5.xml" ContentType="application/vnd.openxmlformats-officedocument.drawingml.chart+xml"/>
  <Override PartName="/ppt/charts/colors4.xml" ContentType="application/vnd.ms-office.chartcolorstyle+xml"/>
  <Override PartName="/ppt/charts/style4.xml" ContentType="application/vnd.ms-office.chartstyle+xml"/>
  <Override PartName="/ppt/charts/chart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colors6.xml" ContentType="application/vnd.ms-office.chartcolorstyle+xml"/>
  <Override PartName="/ppt/charts/style6.xml" ContentType="application/vnd.ms-office.chartstyle+xml"/>
  <Override PartName="/ppt/charts/chart6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olors12.xml" ContentType="application/vnd.ms-office.chartcolorstyle+xml"/>
  <Override PartName="/ppt/charts/style12.xml" ContentType="application/vnd.ms-office.chartstyle+xml"/>
  <Override PartName="/ppt/charts/chart12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olors14.xml" ContentType="application/vnd.ms-office.chartcolorstyle+xml"/>
  <Override PartName="/ppt/charts/style14.xml" ContentType="application/vnd.ms-office.chartstyle+xml"/>
  <Override PartName="/ppt/charts/chart14.xml" ContentType="application/vnd.openxmlformats-officedocument.drawingml.chart+xml"/>
  <Override PartName="/ppt/charts/style15.xml" ContentType="application/vnd.ms-office.chartstyle+xml"/>
  <Override PartName="/ppt/charts/colors11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hart9.xml" ContentType="application/vnd.openxmlformats-officedocument.drawingml.chart+xml"/>
  <Override PartName="/ppt/charts/colors8.xml" ContentType="application/vnd.ms-office.chartcolorstyle+xml"/>
  <Override PartName="/ppt/charts/style8.xml" ContentType="application/vnd.ms-office.chartstyle+xml"/>
  <Override PartName="/ppt/charts/chart8.xml" ContentType="application/vnd.openxmlformats-officedocument.drawingml.chart+xml"/>
  <Override PartName="/ppt/charts/style11.xml" ContentType="application/vnd.ms-office.chartstyle+xml"/>
  <Override PartName="/ppt/charts/colors9.xml" ContentType="application/vnd.ms-office.chartcolorstyle+xml"/>
  <Override PartName="/ppt/charts/colors10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4" r:id="rId2"/>
    <p:sldId id="267" r:id="rId3"/>
    <p:sldId id="275" r:id="rId4"/>
    <p:sldId id="259" r:id="rId5"/>
    <p:sldId id="269" r:id="rId6"/>
    <p:sldId id="261" r:id="rId7"/>
    <p:sldId id="263" r:id="rId8"/>
    <p:sldId id="278" r:id="rId9"/>
    <p:sldId id="262" r:id="rId10"/>
    <p:sldId id="272" r:id="rId11"/>
    <p:sldId id="266" r:id="rId12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Վահագն Գրիգորյան" initials="ՎԳ" lastIdx="12" clrIdx="0">
    <p:extLst>
      <p:ext uri="{19B8F6BF-5375-455C-9EA6-DF929625EA0E}">
        <p15:presenceInfo xmlns:p15="http://schemas.microsoft.com/office/powerpoint/2012/main" userId="S-1-5-21-602162358-287218729-839522115-1335" providerId="AD"/>
      </p:ext>
    </p:extLst>
  </p:cmAuthor>
  <p:cmAuthor id="2" name="Արթուր Գրիգորյան" initials="ԱԳ" lastIdx="7" clrIdx="1">
    <p:extLst>
      <p:ext uri="{19B8F6BF-5375-455C-9EA6-DF929625EA0E}">
        <p15:presenceInfo xmlns:p15="http://schemas.microsoft.com/office/powerpoint/2012/main" userId="S-1-5-21-602162358-287218729-839522115-116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000"/>
    <a:srgbClr val="D5EFEC"/>
    <a:srgbClr val="3A968B"/>
    <a:srgbClr val="BFE7E2"/>
    <a:srgbClr val="40A69A"/>
    <a:srgbClr val="4ABA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2" autoAdjust="0"/>
    <p:restoredTop sz="88723" autoAdjust="0"/>
  </p:normalViewPr>
  <p:slideViewPr>
    <p:cSldViewPr snapToGrid="0">
      <p:cViewPr varScale="1">
        <p:scale>
          <a:sx n="100" d="100"/>
          <a:sy n="100" d="100"/>
        </p:scale>
        <p:origin x="978" y="72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cbadom\16\16-1\Ashot\FCI%20and%20Credit%20to%20GDP\With%20one-sided%20GDP%20trend\2022Q1\CCyB_chartpack%202022Q1%20FINAL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cbadom\16\16-1\Ashot\FCI%20and%20Credit%20to%20GDP\With%20one-sided%20GDP%20trend\2022Q1\CCyB_chartpack%202022Q1%20FINAL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17391410466711E-2"/>
          <c:y val="2.9302663751347414E-2"/>
          <c:w val="0.90880953603323433"/>
          <c:h val="0.663927705658353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Տնային տնտեսություններ</c:v>
                </c:pt>
              </c:strCache>
            </c:strRef>
          </c:tx>
          <c:spPr>
            <a:ln w="2222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Sheet1!$A$2:$A$33</c:f>
              <c:numCache>
                <c:formatCode>[$-409]mmm\-yy;@</c:formatCode>
                <c:ptCount val="32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  <c:pt idx="31">
                  <c:v>44651</c:v>
                </c:pt>
              </c:numCache>
            </c:numRef>
          </c:cat>
          <c:val>
            <c:numRef>
              <c:f>Sheet1!$B$2:$B$33</c:f>
              <c:numCache>
                <c:formatCode>0.0%</c:formatCode>
                <c:ptCount val="32"/>
                <c:pt idx="0">
                  <c:v>0.14196594128698203</c:v>
                </c:pt>
                <c:pt idx="1">
                  <c:v>0.15378778827341666</c:v>
                </c:pt>
                <c:pt idx="2">
                  <c:v>0.20168457702459985</c:v>
                </c:pt>
                <c:pt idx="3">
                  <c:v>0.12345967214038223</c:v>
                </c:pt>
                <c:pt idx="4">
                  <c:v>6.7832862962149409E-2</c:v>
                </c:pt>
                <c:pt idx="5">
                  <c:v>4.8854846922915085E-2</c:v>
                </c:pt>
                <c:pt idx="6">
                  <c:v>-1.7354036208620527E-2</c:v>
                </c:pt>
                <c:pt idx="7">
                  <c:v>2.0011644158462794E-2</c:v>
                </c:pt>
                <c:pt idx="8">
                  <c:v>2.4990062352759468E-2</c:v>
                </c:pt>
                <c:pt idx="9">
                  <c:v>3.4779527828312951E-2</c:v>
                </c:pt>
                <c:pt idx="10">
                  <c:v>8.0891481230656481E-2</c:v>
                </c:pt>
                <c:pt idx="11">
                  <c:v>4.8193365722569714E-2</c:v>
                </c:pt>
                <c:pt idx="12">
                  <c:v>8.850425319573807E-2</c:v>
                </c:pt>
                <c:pt idx="13">
                  <c:v>5.5100159465929499E-2</c:v>
                </c:pt>
                <c:pt idx="14">
                  <c:v>6.4933571200064044E-2</c:v>
                </c:pt>
                <c:pt idx="15">
                  <c:v>9.0265665866154254E-2</c:v>
                </c:pt>
                <c:pt idx="16">
                  <c:v>0.13763106566227168</c:v>
                </c:pt>
                <c:pt idx="17">
                  <c:v>0.24334074065213707</c:v>
                </c:pt>
                <c:pt idx="18">
                  <c:v>0.26091685381051932</c:v>
                </c:pt>
                <c:pt idx="19">
                  <c:v>0.32425499650567402</c:v>
                </c:pt>
                <c:pt idx="20">
                  <c:v>0.32810503877749175</c:v>
                </c:pt>
                <c:pt idx="21">
                  <c:v>0.32280252686909483</c:v>
                </c:pt>
                <c:pt idx="22">
                  <c:v>0.30686337404752551</c:v>
                </c:pt>
                <c:pt idx="23">
                  <c:v>0.30048103537783111</c:v>
                </c:pt>
                <c:pt idx="24">
                  <c:v>0.22660337384965334</c:v>
                </c:pt>
                <c:pt idx="25">
                  <c:v>0.19387389444418712</c:v>
                </c:pt>
                <c:pt idx="26">
                  <c:v>0.11648827827523944</c:v>
                </c:pt>
                <c:pt idx="27">
                  <c:v>7.1128930672097024E-2</c:v>
                </c:pt>
                <c:pt idx="28">
                  <c:v>4.2795940130652799E-2</c:v>
                </c:pt>
                <c:pt idx="29">
                  <c:v>6.1119984179933695E-3</c:v>
                </c:pt>
                <c:pt idx="30" formatCode="General">
                  <c:v>3.3466908860521061E-2</c:v>
                </c:pt>
                <c:pt idx="31" formatCode="General">
                  <c:v>5.4677657617622666E-2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244-4BA3-8330-F896D8CF12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Բիզնես վարկեր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Sheet1!$A$2:$A$33</c:f>
              <c:numCache>
                <c:formatCode>[$-409]mmm\-yy;@</c:formatCode>
                <c:ptCount val="32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  <c:pt idx="31">
                  <c:v>44651</c:v>
                </c:pt>
              </c:numCache>
            </c:numRef>
          </c:cat>
          <c:val>
            <c:numRef>
              <c:f>Sheet1!$C$2:$C$33</c:f>
              <c:numCache>
                <c:formatCode>0.0%</c:formatCode>
                <c:ptCount val="32"/>
                <c:pt idx="0">
                  <c:v>9.0315287121930377E-2</c:v>
                </c:pt>
                <c:pt idx="1">
                  <c:v>9.488291057887821E-2</c:v>
                </c:pt>
                <c:pt idx="2">
                  <c:v>0.22409685346061115</c:v>
                </c:pt>
                <c:pt idx="3">
                  <c:v>0.16473371370690537</c:v>
                </c:pt>
                <c:pt idx="4">
                  <c:v>0.12912741454117982</c:v>
                </c:pt>
                <c:pt idx="5">
                  <c:v>9.9575074969197264E-2</c:v>
                </c:pt>
                <c:pt idx="6">
                  <c:v>-3.7055668307759748E-2</c:v>
                </c:pt>
                <c:pt idx="7">
                  <c:v>4.4524607936507588E-2</c:v>
                </c:pt>
                <c:pt idx="8">
                  <c:v>7.908594566294469E-2</c:v>
                </c:pt>
                <c:pt idx="9">
                  <c:v>8.9269061428363328E-2</c:v>
                </c:pt>
                <c:pt idx="10">
                  <c:v>0.19530519203173968</c:v>
                </c:pt>
                <c:pt idx="11">
                  <c:v>0.16734158510147634</c:v>
                </c:pt>
                <c:pt idx="12">
                  <c:v>0.15112570053272401</c:v>
                </c:pt>
                <c:pt idx="13">
                  <c:v>0.16681609426634258</c:v>
                </c:pt>
                <c:pt idx="14">
                  <c:v>0.10536695564559229</c:v>
                </c:pt>
                <c:pt idx="15">
                  <c:v>0.13471561293289125</c:v>
                </c:pt>
                <c:pt idx="16">
                  <c:v>0.18696376109081148</c:v>
                </c:pt>
                <c:pt idx="17">
                  <c:v>0.16600119215819853</c:v>
                </c:pt>
                <c:pt idx="18">
                  <c:v>0.10489350629967653</c:v>
                </c:pt>
                <c:pt idx="19">
                  <c:v>6.3681799763236624E-2</c:v>
                </c:pt>
                <c:pt idx="20">
                  <c:v>1.323635963213099E-2</c:v>
                </c:pt>
                <c:pt idx="21">
                  <c:v>3.2357938710031009E-2</c:v>
                </c:pt>
                <c:pt idx="22">
                  <c:v>6.9300434615879203E-2</c:v>
                </c:pt>
                <c:pt idx="23">
                  <c:v>0.13536444416820914</c:v>
                </c:pt>
                <c:pt idx="24">
                  <c:v>0.12120731038352828</c:v>
                </c:pt>
                <c:pt idx="25">
                  <c:v>0.16375841850070039</c:v>
                </c:pt>
                <c:pt idx="26">
                  <c:v>0.17028945857341116</c:v>
                </c:pt>
                <c:pt idx="27">
                  <c:v>7.2002129939517934E-2</c:v>
                </c:pt>
                <c:pt idx="28">
                  <c:v>-1.4881112248984474E-3</c:v>
                </c:pt>
                <c:pt idx="29">
                  <c:v>-7.0425735410282519E-2</c:v>
                </c:pt>
                <c:pt idx="30" formatCode="General">
                  <c:v>-0.1189382521576855</c:v>
                </c:pt>
                <c:pt idx="31" formatCode="General">
                  <c:v>-4.5099959331683981E-2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244-4BA3-8330-F896D8CF12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Ընդհանուր վարկեր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Sheet1!$A$2:$A$33</c:f>
              <c:numCache>
                <c:formatCode>[$-409]mmm\-yy;@</c:formatCode>
                <c:ptCount val="32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  <c:pt idx="31">
                  <c:v>44651</c:v>
                </c:pt>
              </c:numCache>
            </c:numRef>
          </c:cat>
          <c:val>
            <c:numRef>
              <c:f>Sheet1!$D$2:$D$33</c:f>
              <c:numCache>
                <c:formatCode>0.0%</c:formatCode>
                <c:ptCount val="32"/>
                <c:pt idx="0">
                  <c:v>0.11170933107958891</c:v>
                </c:pt>
                <c:pt idx="1">
                  <c:v>0.1191090773733543</c:v>
                </c:pt>
                <c:pt idx="2">
                  <c:v>0.21489713583912784</c:v>
                </c:pt>
                <c:pt idx="3">
                  <c:v>0.14728970212725345</c:v>
                </c:pt>
                <c:pt idx="4">
                  <c:v>0.10304782029838222</c:v>
                </c:pt>
                <c:pt idx="5">
                  <c:v>7.8068653056043269E-2</c:v>
                </c:pt>
                <c:pt idx="6">
                  <c:v>-2.9056557539405725E-2</c:v>
                </c:pt>
                <c:pt idx="7">
                  <c:v>3.4379665558071926E-2</c:v>
                </c:pt>
                <c:pt idx="8">
                  <c:v>5.6804051031773772E-2</c:v>
                </c:pt>
                <c:pt idx="9">
                  <c:v>6.6790473509612536E-2</c:v>
                </c:pt>
                <c:pt idx="10">
                  <c:v>0.1482918939571134</c:v>
                </c:pt>
                <c:pt idx="11">
                  <c:v>0.11871581720088109</c:v>
                </c:pt>
                <c:pt idx="12">
                  <c:v>0.12610864538254662</c:v>
                </c:pt>
                <c:pt idx="13">
                  <c:v>0.12211277631344331</c:v>
                </c:pt>
                <c:pt idx="14">
                  <c:v>8.9727827521272507E-2</c:v>
                </c:pt>
                <c:pt idx="15">
                  <c:v>0.11771863178707487</c:v>
                </c:pt>
                <c:pt idx="16">
                  <c:v>0.16791363881462296</c:v>
                </c:pt>
                <c:pt idx="17">
                  <c:v>0.1951005528856935</c:v>
                </c:pt>
                <c:pt idx="18">
                  <c:v>0.16386831092468124</c:v>
                </c:pt>
                <c:pt idx="19">
                  <c:v>0.16087371286740648</c:v>
                </c:pt>
                <c:pt idx="20">
                  <c:v>0.13167218685963711</c:v>
                </c:pt>
                <c:pt idx="21">
                  <c:v>0.14605017833200384</c:v>
                </c:pt>
                <c:pt idx="22">
                  <c:v>0.16658371702289276</c:v>
                </c:pt>
                <c:pt idx="23">
                  <c:v>0.20561952651096549</c:v>
                </c:pt>
                <c:pt idx="24">
                  <c:v>0.16773267740653797</c:v>
                </c:pt>
                <c:pt idx="25">
                  <c:v>0.17736498808312384</c:v>
                </c:pt>
                <c:pt idx="26">
                  <c:v>0.1456082964369847</c:v>
                </c:pt>
                <c:pt idx="27">
                  <c:v>7.1601360916621504E-2</c:v>
                </c:pt>
                <c:pt idx="28">
                  <c:v>1.9045885321036238E-2</c:v>
                </c:pt>
                <c:pt idx="29">
                  <c:v>-3.5360088603182183E-2</c:v>
                </c:pt>
                <c:pt idx="30" formatCode="General">
                  <c:v>-5.0799920861032577E-2</c:v>
                </c:pt>
                <c:pt idx="31" formatCode="General">
                  <c:v>6.7441357418007719E-4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244-4BA3-8330-F896D8CF12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4022040"/>
        <c:axId val="394024000"/>
      </c:lineChart>
      <c:dateAx>
        <c:axId val="394022040"/>
        <c:scaling>
          <c:orientation val="minMax"/>
        </c:scaling>
        <c:delete val="0"/>
        <c:axPos val="b"/>
        <c:numFmt formatCode="[$-409]mmm\-yy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024000"/>
        <c:crosses val="autoZero"/>
        <c:auto val="1"/>
        <c:lblOffset val="100"/>
        <c:baseTimeUnit val="months"/>
        <c:majorUnit val="4"/>
        <c:majorTimeUnit val="months"/>
      </c:dateAx>
      <c:valAx>
        <c:axId val="39402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022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107779586236821"/>
          <c:w val="0.99922642923437421"/>
          <c:h val="0.138922204137631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232662820171515E-2"/>
          <c:y val="3.8319168224440057E-2"/>
          <c:w val="0.88682567744524021"/>
          <c:h val="0.689526414030795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'RoE contribution'!$CI$4:$CI$15</c:f>
              <c:strCache>
                <c:ptCount val="12"/>
                <c:pt idx="0">
                  <c:v>Զուտ տոկոսային եկամուտ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'RoE contribution'!$CA$76:$CA$92</c:f>
              <c:numCache>
                <c:formatCode>[$-409]mmm\-yy;@</c:formatCode>
                <c:ptCount val="17"/>
                <c:pt idx="0">
                  <c:v>43190</c:v>
                </c:pt>
                <c:pt idx="1">
                  <c:v>43281</c:v>
                </c:pt>
                <c:pt idx="2">
                  <c:v>43373</c:v>
                </c:pt>
                <c:pt idx="3">
                  <c:v>43465</c:v>
                </c:pt>
                <c:pt idx="4">
                  <c:v>43555</c:v>
                </c:pt>
                <c:pt idx="5">
                  <c:v>43646</c:v>
                </c:pt>
                <c:pt idx="6">
                  <c:v>43738</c:v>
                </c:pt>
                <c:pt idx="7">
                  <c:v>43830</c:v>
                </c:pt>
                <c:pt idx="8">
                  <c:v>43921</c:v>
                </c:pt>
                <c:pt idx="9">
                  <c:v>44012</c:v>
                </c:pt>
                <c:pt idx="10">
                  <c:v>44104</c:v>
                </c:pt>
                <c:pt idx="11">
                  <c:v>44196</c:v>
                </c:pt>
                <c:pt idx="12">
                  <c:v>44286</c:v>
                </c:pt>
                <c:pt idx="13">
                  <c:v>44377</c:v>
                </c:pt>
                <c:pt idx="14">
                  <c:v>44469</c:v>
                </c:pt>
                <c:pt idx="15">
                  <c:v>44561</c:v>
                </c:pt>
                <c:pt idx="16">
                  <c:v>44620</c:v>
                </c:pt>
              </c:numCache>
            </c:numRef>
          </c:cat>
          <c:val>
            <c:numRef>
              <c:f>'RoE contribution'!$CI$76:$CI$92</c:f>
              <c:numCache>
                <c:formatCode>General</c:formatCode>
                <c:ptCount val="17"/>
                <c:pt idx="0">
                  <c:v>-1.8456364004046045E-3</c:v>
                </c:pt>
                <c:pt idx="1">
                  <c:v>2.2926201005712938E-4</c:v>
                </c:pt>
                <c:pt idx="2">
                  <c:v>-1.3102304023580934E-3</c:v>
                </c:pt>
                <c:pt idx="3">
                  <c:v>1.2151900373393435E-3</c:v>
                </c:pt>
                <c:pt idx="4">
                  <c:v>-1.5508464508837486E-3</c:v>
                </c:pt>
                <c:pt idx="5">
                  <c:v>-3.9438533813696873E-3</c:v>
                </c:pt>
                <c:pt idx="6">
                  <c:v>1.0338482991922773E-3</c:v>
                </c:pt>
                <c:pt idx="7">
                  <c:v>1.039310270782399E-3</c:v>
                </c:pt>
                <c:pt idx="8">
                  <c:v>3.1614509976445231E-3</c:v>
                </c:pt>
                <c:pt idx="9">
                  <c:v>4.4430167049841086E-3</c:v>
                </c:pt>
                <c:pt idx="10">
                  <c:v>-1.1920992136951263E-3</c:v>
                </c:pt>
                <c:pt idx="11">
                  <c:v>2.6610448276649392E-3</c:v>
                </c:pt>
                <c:pt idx="12">
                  <c:v>9.6725877759377737E-4</c:v>
                </c:pt>
                <c:pt idx="13">
                  <c:v>-2.2835686360851409E-3</c:v>
                </c:pt>
                <c:pt idx="14">
                  <c:v>-5.9910136438193137E-3</c:v>
                </c:pt>
                <c:pt idx="15">
                  <c:v>-1.3456546163602161E-2</c:v>
                </c:pt>
                <c:pt idx="16">
                  <c:v>-1.2795420483439035E-2</c:v>
                </c:pt>
              </c:numCache>
            </c:numRef>
          </c:val>
        </c:ser>
        <c:ser>
          <c:idx val="1"/>
          <c:order val="1"/>
          <c:tx>
            <c:strRef>
              <c:f>'RoE contribution'!$CJ$4:$CJ$15</c:f>
              <c:strCache>
                <c:ptCount val="12"/>
                <c:pt idx="0">
                  <c:v>Զուտ ոչ տոկոսային եկամուտ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'RoE contribution'!$CA$76:$CA$92</c:f>
              <c:numCache>
                <c:formatCode>[$-409]mmm\-yy;@</c:formatCode>
                <c:ptCount val="17"/>
                <c:pt idx="0">
                  <c:v>43190</c:v>
                </c:pt>
                <c:pt idx="1">
                  <c:v>43281</c:v>
                </c:pt>
                <c:pt idx="2">
                  <c:v>43373</c:v>
                </c:pt>
                <c:pt idx="3">
                  <c:v>43465</c:v>
                </c:pt>
                <c:pt idx="4">
                  <c:v>43555</c:v>
                </c:pt>
                <c:pt idx="5">
                  <c:v>43646</c:v>
                </c:pt>
                <c:pt idx="6">
                  <c:v>43738</c:v>
                </c:pt>
                <c:pt idx="7">
                  <c:v>43830</c:v>
                </c:pt>
                <c:pt idx="8">
                  <c:v>43921</c:v>
                </c:pt>
                <c:pt idx="9">
                  <c:v>44012</c:v>
                </c:pt>
                <c:pt idx="10">
                  <c:v>44104</c:v>
                </c:pt>
                <c:pt idx="11">
                  <c:v>44196</c:v>
                </c:pt>
                <c:pt idx="12">
                  <c:v>44286</c:v>
                </c:pt>
                <c:pt idx="13">
                  <c:v>44377</c:v>
                </c:pt>
                <c:pt idx="14">
                  <c:v>44469</c:v>
                </c:pt>
                <c:pt idx="15">
                  <c:v>44561</c:v>
                </c:pt>
                <c:pt idx="16">
                  <c:v>44620</c:v>
                </c:pt>
              </c:numCache>
            </c:numRef>
          </c:cat>
          <c:val>
            <c:numRef>
              <c:f>'RoE contribution'!$CJ$76:$CJ$92</c:f>
              <c:numCache>
                <c:formatCode>General</c:formatCode>
                <c:ptCount val="17"/>
                <c:pt idx="0">
                  <c:v>-1.9104236763025591E-2</c:v>
                </c:pt>
                <c:pt idx="1">
                  <c:v>6.3334469572873574E-3</c:v>
                </c:pt>
                <c:pt idx="2">
                  <c:v>8.1369044470212763E-3</c:v>
                </c:pt>
                <c:pt idx="3">
                  <c:v>-1.7773643121155669E-3</c:v>
                </c:pt>
                <c:pt idx="4">
                  <c:v>1.8144133072999967E-2</c:v>
                </c:pt>
                <c:pt idx="5">
                  <c:v>2.7383712251433821E-3</c:v>
                </c:pt>
                <c:pt idx="6">
                  <c:v>2.3163435063477469E-3</c:v>
                </c:pt>
                <c:pt idx="7">
                  <c:v>7.4954922253115458E-3</c:v>
                </c:pt>
                <c:pt idx="8">
                  <c:v>4.9546408830736417E-3</c:v>
                </c:pt>
                <c:pt idx="9">
                  <c:v>2.0383066960982955E-3</c:v>
                </c:pt>
                <c:pt idx="10">
                  <c:v>2.2714029417935794E-3</c:v>
                </c:pt>
                <c:pt idx="11">
                  <c:v>7.2719034106057635E-3</c:v>
                </c:pt>
                <c:pt idx="12">
                  <c:v>-2.3044527102888018E-5</c:v>
                </c:pt>
                <c:pt idx="13">
                  <c:v>-8.0112173051783437E-3</c:v>
                </c:pt>
                <c:pt idx="14">
                  <c:v>-4.9904914923107726E-3</c:v>
                </c:pt>
                <c:pt idx="15">
                  <c:v>-8.6943321205504801E-3</c:v>
                </c:pt>
                <c:pt idx="16">
                  <c:v>-5.7577699212455237E-3</c:v>
                </c:pt>
              </c:numCache>
            </c:numRef>
          </c:val>
        </c:ser>
        <c:ser>
          <c:idx val="2"/>
          <c:order val="2"/>
          <c:tx>
            <c:strRef>
              <c:f>'RoE contribution'!$CK$4:$CK$15</c:f>
              <c:strCache>
                <c:ptCount val="12"/>
                <c:pt idx="0">
                  <c:v>Զուտ մասհանումներ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'RoE contribution'!$CA$76:$CA$92</c:f>
              <c:numCache>
                <c:formatCode>[$-409]mmm\-yy;@</c:formatCode>
                <c:ptCount val="17"/>
                <c:pt idx="0">
                  <c:v>43190</c:v>
                </c:pt>
                <c:pt idx="1">
                  <c:v>43281</c:v>
                </c:pt>
                <c:pt idx="2">
                  <c:v>43373</c:v>
                </c:pt>
                <c:pt idx="3">
                  <c:v>43465</c:v>
                </c:pt>
                <c:pt idx="4">
                  <c:v>43555</c:v>
                </c:pt>
                <c:pt idx="5">
                  <c:v>43646</c:v>
                </c:pt>
                <c:pt idx="6">
                  <c:v>43738</c:v>
                </c:pt>
                <c:pt idx="7">
                  <c:v>43830</c:v>
                </c:pt>
                <c:pt idx="8">
                  <c:v>43921</c:v>
                </c:pt>
                <c:pt idx="9">
                  <c:v>44012</c:v>
                </c:pt>
                <c:pt idx="10">
                  <c:v>44104</c:v>
                </c:pt>
                <c:pt idx="11">
                  <c:v>44196</c:v>
                </c:pt>
                <c:pt idx="12">
                  <c:v>44286</c:v>
                </c:pt>
                <c:pt idx="13">
                  <c:v>44377</c:v>
                </c:pt>
                <c:pt idx="14">
                  <c:v>44469</c:v>
                </c:pt>
                <c:pt idx="15">
                  <c:v>44561</c:v>
                </c:pt>
                <c:pt idx="16">
                  <c:v>44620</c:v>
                </c:pt>
              </c:numCache>
            </c:numRef>
          </c:cat>
          <c:val>
            <c:numRef>
              <c:f>'RoE contribution'!$CK$76:$CK$92</c:f>
              <c:numCache>
                <c:formatCode>General</c:formatCode>
                <c:ptCount val="17"/>
                <c:pt idx="0">
                  <c:v>2.6499742001112794E-2</c:v>
                </c:pt>
                <c:pt idx="1">
                  <c:v>-3.8462424178633205E-3</c:v>
                </c:pt>
                <c:pt idx="2">
                  <c:v>-2.1093139120121149E-3</c:v>
                </c:pt>
                <c:pt idx="3">
                  <c:v>-1.6075554076832935E-2</c:v>
                </c:pt>
                <c:pt idx="4">
                  <c:v>-1.3555806315861519E-2</c:v>
                </c:pt>
                <c:pt idx="5">
                  <c:v>-4.4789430381575804E-3</c:v>
                </c:pt>
                <c:pt idx="6">
                  <c:v>5.3628967435282188E-3</c:v>
                </c:pt>
                <c:pt idx="7">
                  <c:v>6.6464250600403963E-3</c:v>
                </c:pt>
                <c:pt idx="8">
                  <c:v>-8.5766934153901474E-3</c:v>
                </c:pt>
                <c:pt idx="9">
                  <c:v>7.1239892911300401E-3</c:v>
                </c:pt>
                <c:pt idx="10">
                  <c:v>-1.1202198652027248E-2</c:v>
                </c:pt>
                <c:pt idx="11">
                  <c:v>-2.9841334918135502E-2</c:v>
                </c:pt>
                <c:pt idx="12">
                  <c:v>-8.3073431184721592E-3</c:v>
                </c:pt>
                <c:pt idx="13">
                  <c:v>-1.6760741867094156E-2</c:v>
                </c:pt>
                <c:pt idx="14">
                  <c:v>3.6750445863930879E-3</c:v>
                </c:pt>
                <c:pt idx="15">
                  <c:v>5.3906508054504636E-2</c:v>
                </c:pt>
                <c:pt idx="16">
                  <c:v>6.4807866333194991E-2</c:v>
                </c:pt>
              </c:numCache>
            </c:numRef>
          </c:val>
        </c:ser>
        <c:ser>
          <c:idx val="3"/>
          <c:order val="3"/>
          <c:tx>
            <c:strRef>
              <c:f>'RoE contribution'!$CL$4:$CL$15</c:f>
              <c:strCache>
                <c:ptCount val="12"/>
                <c:pt idx="0">
                  <c:v>Հարկեր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'RoE contribution'!$CA$76:$CA$92</c:f>
              <c:numCache>
                <c:formatCode>[$-409]mmm\-yy;@</c:formatCode>
                <c:ptCount val="17"/>
                <c:pt idx="0">
                  <c:v>43190</c:v>
                </c:pt>
                <c:pt idx="1">
                  <c:v>43281</c:v>
                </c:pt>
                <c:pt idx="2">
                  <c:v>43373</c:v>
                </c:pt>
                <c:pt idx="3">
                  <c:v>43465</c:v>
                </c:pt>
                <c:pt idx="4">
                  <c:v>43555</c:v>
                </c:pt>
                <c:pt idx="5">
                  <c:v>43646</c:v>
                </c:pt>
                <c:pt idx="6">
                  <c:v>43738</c:v>
                </c:pt>
                <c:pt idx="7">
                  <c:v>43830</c:v>
                </c:pt>
                <c:pt idx="8">
                  <c:v>43921</c:v>
                </c:pt>
                <c:pt idx="9">
                  <c:v>44012</c:v>
                </c:pt>
                <c:pt idx="10">
                  <c:v>44104</c:v>
                </c:pt>
                <c:pt idx="11">
                  <c:v>44196</c:v>
                </c:pt>
                <c:pt idx="12">
                  <c:v>44286</c:v>
                </c:pt>
                <c:pt idx="13">
                  <c:v>44377</c:v>
                </c:pt>
                <c:pt idx="14">
                  <c:v>44469</c:v>
                </c:pt>
                <c:pt idx="15">
                  <c:v>44561</c:v>
                </c:pt>
                <c:pt idx="16">
                  <c:v>44620</c:v>
                </c:pt>
              </c:numCache>
            </c:numRef>
          </c:cat>
          <c:val>
            <c:numRef>
              <c:f>'RoE contribution'!$CL$76:$CL$92</c:f>
              <c:numCache>
                <c:formatCode>General</c:formatCode>
                <c:ptCount val="17"/>
                <c:pt idx="0">
                  <c:v>-1.8080193366067047E-3</c:v>
                </c:pt>
                <c:pt idx="1">
                  <c:v>6.365285876560727E-5</c:v>
                </c:pt>
                <c:pt idx="2">
                  <c:v>-1.5865673955091661E-3</c:v>
                </c:pt>
                <c:pt idx="3">
                  <c:v>-1.8306714487411316E-3</c:v>
                </c:pt>
                <c:pt idx="4">
                  <c:v>-3.4151299661072268E-5</c:v>
                </c:pt>
                <c:pt idx="5">
                  <c:v>1.4998075306304709E-3</c:v>
                </c:pt>
                <c:pt idx="6">
                  <c:v>-2.3968092705780775E-3</c:v>
                </c:pt>
                <c:pt idx="7">
                  <c:v>1.9970319169342835E-3</c:v>
                </c:pt>
                <c:pt idx="8">
                  <c:v>2.9807243829031818E-4</c:v>
                </c:pt>
                <c:pt idx="9">
                  <c:v>-1.2560045702546517E-3</c:v>
                </c:pt>
                <c:pt idx="10">
                  <c:v>3.1061569893369692E-3</c:v>
                </c:pt>
                <c:pt idx="11">
                  <c:v>4.202660097665672E-3</c:v>
                </c:pt>
                <c:pt idx="12">
                  <c:v>2.8022098231126093E-3</c:v>
                </c:pt>
                <c:pt idx="13">
                  <c:v>3.3612376860947548E-3</c:v>
                </c:pt>
                <c:pt idx="14">
                  <c:v>1.4350794484224078E-3</c:v>
                </c:pt>
                <c:pt idx="15">
                  <c:v>-4.0813000452515789E-3</c:v>
                </c:pt>
                <c:pt idx="16">
                  <c:v>-5.0542399115162907E-3</c:v>
                </c:pt>
              </c:numCache>
            </c:numRef>
          </c:val>
        </c:ser>
        <c:ser>
          <c:idx val="4"/>
          <c:order val="4"/>
          <c:tx>
            <c:strRef>
              <c:f>'RoE contribution'!$CM$4:$CM$15</c:f>
              <c:strCache>
                <c:ptCount val="12"/>
                <c:pt idx="0">
                  <c:v>Լեվերիջ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'RoE contribution'!$CA$76:$CA$92</c:f>
              <c:numCache>
                <c:formatCode>[$-409]mmm\-yy;@</c:formatCode>
                <c:ptCount val="17"/>
                <c:pt idx="0">
                  <c:v>43190</c:v>
                </c:pt>
                <c:pt idx="1">
                  <c:v>43281</c:v>
                </c:pt>
                <c:pt idx="2">
                  <c:v>43373</c:v>
                </c:pt>
                <c:pt idx="3">
                  <c:v>43465</c:v>
                </c:pt>
                <c:pt idx="4">
                  <c:v>43555</c:v>
                </c:pt>
                <c:pt idx="5">
                  <c:v>43646</c:v>
                </c:pt>
                <c:pt idx="6">
                  <c:v>43738</c:v>
                </c:pt>
                <c:pt idx="7">
                  <c:v>43830</c:v>
                </c:pt>
                <c:pt idx="8">
                  <c:v>43921</c:v>
                </c:pt>
                <c:pt idx="9">
                  <c:v>44012</c:v>
                </c:pt>
                <c:pt idx="10">
                  <c:v>44104</c:v>
                </c:pt>
                <c:pt idx="11">
                  <c:v>44196</c:v>
                </c:pt>
                <c:pt idx="12">
                  <c:v>44286</c:v>
                </c:pt>
                <c:pt idx="13">
                  <c:v>44377</c:v>
                </c:pt>
                <c:pt idx="14">
                  <c:v>44469</c:v>
                </c:pt>
                <c:pt idx="15">
                  <c:v>44561</c:v>
                </c:pt>
                <c:pt idx="16">
                  <c:v>44620</c:v>
                </c:pt>
              </c:numCache>
            </c:numRef>
          </c:cat>
          <c:val>
            <c:numRef>
              <c:f>'RoE contribution'!$CM$76:$CM$92</c:f>
              <c:numCache>
                <c:formatCode>General</c:formatCode>
                <c:ptCount val="17"/>
                <c:pt idx="0">
                  <c:v>-1.7657242327076092E-3</c:v>
                </c:pt>
                <c:pt idx="1">
                  <c:v>5.0364056759161213E-4</c:v>
                </c:pt>
                <c:pt idx="2">
                  <c:v>2.4504814616722187E-3</c:v>
                </c:pt>
                <c:pt idx="3">
                  <c:v>1.704911033713791E-3</c:v>
                </c:pt>
                <c:pt idx="4">
                  <c:v>1.6721980612793564E-4</c:v>
                </c:pt>
                <c:pt idx="5">
                  <c:v>1.1753072816213608E-3</c:v>
                </c:pt>
                <c:pt idx="6">
                  <c:v>-6.8941511506947844E-4</c:v>
                </c:pt>
                <c:pt idx="7">
                  <c:v>3.8488684587500107E-3</c:v>
                </c:pt>
                <c:pt idx="8">
                  <c:v>3.9183842165842638E-5</c:v>
                </c:pt>
                <c:pt idx="9">
                  <c:v>-2.7601400234395163E-3</c:v>
                </c:pt>
                <c:pt idx="10">
                  <c:v>3.2362682686376447E-3</c:v>
                </c:pt>
                <c:pt idx="11">
                  <c:v>4.9860224399194478E-3</c:v>
                </c:pt>
                <c:pt idx="12">
                  <c:v>-9.4918074049070422E-4</c:v>
                </c:pt>
                <c:pt idx="13">
                  <c:v>1.0911360139865941E-3</c:v>
                </c:pt>
                <c:pt idx="14">
                  <c:v>7.6370656414822212E-4</c:v>
                </c:pt>
                <c:pt idx="15">
                  <c:v>-9.4961269832846305E-4</c:v>
                </c:pt>
                <c:pt idx="16">
                  <c:v>-2.3684564722343893E-3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94023608"/>
        <c:axId val="394024784"/>
      </c:barChart>
      <c:lineChart>
        <c:grouping val="standard"/>
        <c:varyColors val="0"/>
        <c:ser>
          <c:idx val="5"/>
          <c:order val="5"/>
          <c:tx>
            <c:strRef>
              <c:f>'RoE contribution'!$CN$4:$CN$15</c:f>
              <c:strCache>
                <c:ptCount val="12"/>
                <c:pt idx="0">
                  <c:v>Փաստացի փոփոխություն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'RoE contribution'!$CA$76:$CA$92</c:f>
              <c:numCache>
                <c:formatCode>[$-409]mmm\-yy;@</c:formatCode>
                <c:ptCount val="17"/>
                <c:pt idx="0">
                  <c:v>43190</c:v>
                </c:pt>
                <c:pt idx="1">
                  <c:v>43281</c:v>
                </c:pt>
                <c:pt idx="2">
                  <c:v>43373</c:v>
                </c:pt>
                <c:pt idx="3">
                  <c:v>43465</c:v>
                </c:pt>
                <c:pt idx="4">
                  <c:v>43555</c:v>
                </c:pt>
                <c:pt idx="5">
                  <c:v>43646</c:v>
                </c:pt>
                <c:pt idx="6">
                  <c:v>43738</c:v>
                </c:pt>
                <c:pt idx="7">
                  <c:v>43830</c:v>
                </c:pt>
                <c:pt idx="8">
                  <c:v>43921</c:v>
                </c:pt>
                <c:pt idx="9">
                  <c:v>44012</c:v>
                </c:pt>
                <c:pt idx="10">
                  <c:v>44104</c:v>
                </c:pt>
                <c:pt idx="11">
                  <c:v>44196</c:v>
                </c:pt>
                <c:pt idx="12">
                  <c:v>44286</c:v>
                </c:pt>
                <c:pt idx="13">
                  <c:v>44377</c:v>
                </c:pt>
                <c:pt idx="14">
                  <c:v>44469</c:v>
                </c:pt>
                <c:pt idx="15">
                  <c:v>44561</c:v>
                </c:pt>
                <c:pt idx="16">
                  <c:v>44620</c:v>
                </c:pt>
              </c:numCache>
            </c:numRef>
          </c:cat>
          <c:val>
            <c:numRef>
              <c:f>'RoE contribution'!$CN$76:$CN$92</c:f>
              <c:numCache>
                <c:formatCode>General</c:formatCode>
                <c:ptCount val="17"/>
                <c:pt idx="0">
                  <c:v>3.8119935945809813E-3</c:v>
                </c:pt>
                <c:pt idx="1">
                  <c:v>2.7976376626205474E-3</c:v>
                </c:pt>
                <c:pt idx="2">
                  <c:v>3.3128953674393391E-3</c:v>
                </c:pt>
                <c:pt idx="3">
                  <c:v>-1.7417538425312115E-2</c:v>
                </c:pt>
                <c:pt idx="4">
                  <c:v>3.9467509314935825E-3</c:v>
                </c:pt>
                <c:pt idx="5">
                  <c:v>-2.6854466385703366E-3</c:v>
                </c:pt>
                <c:pt idx="6">
                  <c:v>7.1288249709075407E-3</c:v>
                </c:pt>
                <c:pt idx="7">
                  <c:v>1.7904920011243552E-2</c:v>
                </c:pt>
                <c:pt idx="8">
                  <c:v>7.116221357234831E-4</c:v>
                </c:pt>
                <c:pt idx="9">
                  <c:v>1.2029079300395804E-2</c:v>
                </c:pt>
                <c:pt idx="10">
                  <c:v>-6.0631131327985033E-3</c:v>
                </c:pt>
                <c:pt idx="11">
                  <c:v>-1.4017994868404327E-2</c:v>
                </c:pt>
                <c:pt idx="12">
                  <c:v>-3.1409680827952646E-3</c:v>
                </c:pt>
                <c:pt idx="13">
                  <c:v>-2.1225465934416383E-2</c:v>
                </c:pt>
                <c:pt idx="14">
                  <c:v>-4.5787633498312191E-3</c:v>
                </c:pt>
                <c:pt idx="15">
                  <c:v>2.7568722299028035E-2</c:v>
                </c:pt>
                <c:pt idx="16">
                  <c:v>4.1207966351101778E-2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023608"/>
        <c:axId val="394024784"/>
      </c:lineChart>
      <c:dateAx>
        <c:axId val="394023608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024784"/>
        <c:crosses val="autoZero"/>
        <c:auto val="1"/>
        <c:lblOffset val="100"/>
        <c:baseTimeUnit val="months"/>
      </c:dateAx>
      <c:valAx>
        <c:axId val="39402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023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808937664834831"/>
          <c:w val="0.99911774759420713"/>
          <c:h val="0.111910623351651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28579760863225E-2"/>
          <c:y val="2.3488045348032328E-2"/>
          <c:w val="0.93197142023913682"/>
          <c:h val="0.6791752181149678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Վարկեր/Ավանդներ (աջ առանցք)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Sheet1!$A$2:$A$33</c:f>
              <c:numCache>
                <c:formatCode>m/d/yyyy</c:formatCode>
                <c:ptCount val="32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  <c:pt idx="31">
                  <c:v>44620</c:v>
                </c:pt>
              </c:numCache>
            </c:numRef>
          </c:cat>
          <c:val>
            <c:numRef>
              <c:f>Sheet1!$D$2:$D$33</c:f>
              <c:numCache>
                <c:formatCode>0.0%</c:formatCode>
                <c:ptCount val="32"/>
                <c:pt idx="0">
                  <c:v>1.1597331858185358</c:v>
                </c:pt>
                <c:pt idx="1">
                  <c:v>1.197500692197591</c:v>
                </c:pt>
                <c:pt idx="2">
                  <c:v>1.289048558012627</c:v>
                </c:pt>
                <c:pt idx="3">
                  <c:v>1.2922305564608061</c:v>
                </c:pt>
                <c:pt idx="4">
                  <c:v>1.2280485884795611</c:v>
                </c:pt>
                <c:pt idx="5">
                  <c:v>1.1852707079061828</c:v>
                </c:pt>
                <c:pt idx="6">
                  <c:v>1.1211806393779062</c:v>
                </c:pt>
                <c:pt idx="7">
                  <c:v>1.1087630920675335</c:v>
                </c:pt>
                <c:pt idx="8">
                  <c:v>1.1270144625854972</c:v>
                </c:pt>
                <c:pt idx="9">
                  <c:v>1.0939733974544175</c:v>
                </c:pt>
                <c:pt idx="10">
                  <c:v>1.0635032244287594</c:v>
                </c:pt>
                <c:pt idx="11">
                  <c:v>1.0562702680824185</c:v>
                </c:pt>
                <c:pt idx="12">
                  <c:v>1.0415479575447779</c:v>
                </c:pt>
                <c:pt idx="13">
                  <c:v>1.0188350311251508</c:v>
                </c:pt>
                <c:pt idx="14">
                  <c:v>1.0215538898017682</c:v>
                </c:pt>
                <c:pt idx="15">
                  <c:v>1.0454450131278568</c:v>
                </c:pt>
                <c:pt idx="16">
                  <c:v>1.1359751543240377</c:v>
                </c:pt>
                <c:pt idx="17">
                  <c:v>1.0864602367104483</c:v>
                </c:pt>
                <c:pt idx="18">
                  <c:v>1.0749926927475741</c:v>
                </c:pt>
                <c:pt idx="19">
                  <c:v>1.0844450731578879</c:v>
                </c:pt>
                <c:pt idx="20">
                  <c:v>1.0973400789977492</c:v>
                </c:pt>
                <c:pt idx="21">
                  <c:v>1.0715046428809982</c:v>
                </c:pt>
                <c:pt idx="22">
                  <c:v>1.0488777639708953</c:v>
                </c:pt>
                <c:pt idx="23">
                  <c:v>1.1253570881624377</c:v>
                </c:pt>
                <c:pt idx="24">
                  <c:v>1.1487525427524985</c:v>
                </c:pt>
                <c:pt idx="25">
                  <c:v>1.17426976124938</c:v>
                </c:pt>
                <c:pt idx="26">
                  <c:v>1.1747272314361572</c:v>
                </c:pt>
                <c:pt idx="27">
                  <c:v>1.1614389937462879</c:v>
                </c:pt>
                <c:pt idx="28">
                  <c:v>1.0856279971844816</c:v>
                </c:pt>
                <c:pt idx="29">
                  <c:v>1.0512297093245002</c:v>
                </c:pt>
                <c:pt idx="30">
                  <c:v>1.0222094727071629</c:v>
                </c:pt>
                <c:pt idx="31">
                  <c:v>1.0395357210034166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AF-4F04-A267-ADB22E7239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81327488"/>
        <c:axId val="481324744"/>
      </c:barChart>
      <c:lineChart>
        <c:grouping val="standard"/>
        <c:varyColors val="0"/>
        <c:ser>
          <c:idx val="0"/>
          <c:order val="1"/>
          <c:tx>
            <c:strRef>
              <c:f>Sheet1!$B$1</c:f>
              <c:strCache>
                <c:ptCount val="1"/>
                <c:pt idx="0">
                  <c:v>Ընդհանուր իրացվելիություն</c:v>
                </c:pt>
              </c:strCache>
            </c:strRef>
          </c:tx>
          <c:spPr>
            <a:ln w="254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Sheet1!$A$2:$A$33</c:f>
              <c:numCache>
                <c:formatCode>m/d/yyyy</c:formatCode>
                <c:ptCount val="32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  <c:pt idx="31">
                  <c:v>44620</c:v>
                </c:pt>
              </c:numCache>
            </c:numRef>
          </c:cat>
          <c:val>
            <c:numRef>
              <c:f>Sheet1!$B$2:$B$33</c:f>
              <c:numCache>
                <c:formatCode>0.0%</c:formatCode>
                <c:ptCount val="32"/>
                <c:pt idx="0">
                  <c:v>0.27492064038362574</c:v>
                </c:pt>
                <c:pt idx="1">
                  <c:v>0.2669410164524168</c:v>
                </c:pt>
                <c:pt idx="2">
                  <c:v>0.25119524170601021</c:v>
                </c:pt>
                <c:pt idx="3">
                  <c:v>0.24107947348513689</c:v>
                </c:pt>
                <c:pt idx="4">
                  <c:v>0.2522250381979978</c:v>
                </c:pt>
                <c:pt idx="5">
                  <c:v>0.27168549129358804</c:v>
                </c:pt>
                <c:pt idx="6">
                  <c:v>0.28006142440132248</c:v>
                </c:pt>
                <c:pt idx="7">
                  <c:v>0.29227529386431678</c:v>
                </c:pt>
                <c:pt idx="8">
                  <c:v>0.28040473577466563</c:v>
                </c:pt>
                <c:pt idx="9">
                  <c:v>0.29913900098307988</c:v>
                </c:pt>
                <c:pt idx="10">
                  <c:v>0.32455619688592269</c:v>
                </c:pt>
                <c:pt idx="11">
                  <c:v>0.32031851908459147</c:v>
                </c:pt>
                <c:pt idx="12">
                  <c:v>0.32189364003393645</c:v>
                </c:pt>
                <c:pt idx="13">
                  <c:v>0.32217331786358872</c:v>
                </c:pt>
                <c:pt idx="14">
                  <c:v>0.32145788246843376</c:v>
                </c:pt>
                <c:pt idx="15">
                  <c:v>0.30784219409004804</c:v>
                </c:pt>
                <c:pt idx="16">
                  <c:v>0.27037197228065768</c:v>
                </c:pt>
                <c:pt idx="17">
                  <c:v>0.28138659420545226</c:v>
                </c:pt>
                <c:pt idx="18">
                  <c:v>0.27276251170034743</c:v>
                </c:pt>
                <c:pt idx="19">
                  <c:v>0.27228117817518704</c:v>
                </c:pt>
                <c:pt idx="20">
                  <c:v>0.27153536378165155</c:v>
                </c:pt>
                <c:pt idx="21">
                  <c:v>0.27574580276846666</c:v>
                </c:pt>
                <c:pt idx="22">
                  <c:v>0.27074507272794263</c:v>
                </c:pt>
                <c:pt idx="23">
                  <c:v>0.27032341130308896</c:v>
                </c:pt>
                <c:pt idx="24">
                  <c:v>0.26899333739955628</c:v>
                </c:pt>
                <c:pt idx="25">
                  <c:v>0.27682079976351776</c:v>
                </c:pt>
                <c:pt idx="26">
                  <c:v>0.25620969799528803</c:v>
                </c:pt>
                <c:pt idx="27">
                  <c:v>0.28105016413734063</c:v>
                </c:pt>
                <c:pt idx="28">
                  <c:v>0.30842181526062851</c:v>
                </c:pt>
                <c:pt idx="29">
                  <c:v>0.31669619311368657</c:v>
                </c:pt>
                <c:pt idx="30">
                  <c:v>0.32034675658911255</c:v>
                </c:pt>
                <c:pt idx="31">
                  <c:v>0.3240247324375462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18AF-4F04-A267-ADB22E723936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Նվազագույն սահմանաչափ</c:v>
                </c:pt>
              </c:strCache>
            </c:strRef>
          </c:tx>
          <c:spPr>
            <a:ln w="25400" cap="rnd">
              <a:solidFill>
                <a:schemeClr val="accent6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Sheet1!$A$2:$A$33</c:f>
              <c:numCache>
                <c:formatCode>m/d/yyyy</c:formatCode>
                <c:ptCount val="32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  <c:pt idx="31">
                  <c:v>44620</c:v>
                </c:pt>
              </c:numCache>
            </c:numRef>
          </c:cat>
          <c:val>
            <c:numRef>
              <c:f>Sheet1!$C$2:$C$33</c:f>
              <c:numCache>
                <c:formatCode>0.0%</c:formatCode>
                <c:ptCount val="32"/>
                <c:pt idx="0">
                  <c:v>0.15</c:v>
                </c:pt>
                <c:pt idx="1">
                  <c:v>0.15</c:v>
                </c:pt>
                <c:pt idx="2">
                  <c:v>0.15</c:v>
                </c:pt>
                <c:pt idx="3">
                  <c:v>0.15</c:v>
                </c:pt>
                <c:pt idx="4">
                  <c:v>0.15</c:v>
                </c:pt>
                <c:pt idx="5">
                  <c:v>0.15</c:v>
                </c:pt>
                <c:pt idx="6">
                  <c:v>0.15</c:v>
                </c:pt>
                <c:pt idx="7">
                  <c:v>0.15</c:v>
                </c:pt>
                <c:pt idx="8">
                  <c:v>0.15</c:v>
                </c:pt>
                <c:pt idx="9">
                  <c:v>0.15</c:v>
                </c:pt>
                <c:pt idx="10">
                  <c:v>0.15</c:v>
                </c:pt>
                <c:pt idx="11">
                  <c:v>0.15</c:v>
                </c:pt>
                <c:pt idx="12">
                  <c:v>0.15</c:v>
                </c:pt>
                <c:pt idx="13">
                  <c:v>0.15</c:v>
                </c:pt>
                <c:pt idx="14">
                  <c:v>0.15</c:v>
                </c:pt>
                <c:pt idx="15">
                  <c:v>0.15</c:v>
                </c:pt>
                <c:pt idx="16">
                  <c:v>0.15</c:v>
                </c:pt>
                <c:pt idx="17">
                  <c:v>0.15</c:v>
                </c:pt>
                <c:pt idx="18">
                  <c:v>0.15</c:v>
                </c:pt>
                <c:pt idx="19">
                  <c:v>0.15</c:v>
                </c:pt>
                <c:pt idx="20">
                  <c:v>0.15</c:v>
                </c:pt>
                <c:pt idx="21">
                  <c:v>0.15</c:v>
                </c:pt>
                <c:pt idx="22">
                  <c:v>0.15</c:v>
                </c:pt>
                <c:pt idx="23">
                  <c:v>0.15</c:v>
                </c:pt>
                <c:pt idx="24">
                  <c:v>0.15</c:v>
                </c:pt>
                <c:pt idx="25">
                  <c:v>0.15</c:v>
                </c:pt>
                <c:pt idx="26">
                  <c:v>0.15</c:v>
                </c:pt>
                <c:pt idx="27">
                  <c:v>0.15</c:v>
                </c:pt>
                <c:pt idx="28">
                  <c:v>0.15</c:v>
                </c:pt>
                <c:pt idx="29">
                  <c:v>0.15</c:v>
                </c:pt>
                <c:pt idx="30">
                  <c:v>0.15</c:v>
                </c:pt>
                <c:pt idx="31">
                  <c:v>0.15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18AF-4F04-A267-ADB22E7239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327096"/>
        <c:axId val="481328272"/>
      </c:lineChart>
      <c:dateAx>
        <c:axId val="481327096"/>
        <c:scaling>
          <c:orientation val="minMax"/>
        </c:scaling>
        <c:delete val="0"/>
        <c:axPos val="b"/>
        <c:numFmt formatCode="[$-409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328272"/>
        <c:crosses val="autoZero"/>
        <c:auto val="1"/>
        <c:lblOffset val="100"/>
        <c:baseTimeUnit val="months"/>
      </c:dateAx>
      <c:valAx>
        <c:axId val="481328272"/>
        <c:scaling>
          <c:orientation val="minMax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327096"/>
        <c:crosses val="autoZero"/>
        <c:crossBetween val="between"/>
      </c:valAx>
      <c:valAx>
        <c:axId val="481324744"/>
        <c:scaling>
          <c:orientation val="minMax"/>
          <c:max val="1.35"/>
          <c:min val="1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327488"/>
        <c:crosses val="max"/>
        <c:crossBetween val="between"/>
      </c:valAx>
      <c:dateAx>
        <c:axId val="48132748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481324744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739956871888996E-6"/>
          <c:y val="0.85956740469313675"/>
          <c:w val="0.89999984630021568"/>
          <c:h val="0.140432595306863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28579760863225E-2"/>
          <c:y val="2.1947503605254978E-2"/>
          <c:w val="0.93197142023913682"/>
          <c:h val="0.68147373974520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Jan-21</c:v>
                </c:pt>
              </c:strCache>
            </c:strRef>
          </c:tx>
          <c:spPr>
            <a:solidFill>
              <a:schemeClr val="accent1">
                <a:tint val="39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Բոլոր արժույթներով</c:v>
                </c:pt>
                <c:pt idx="1">
                  <c:v>ՀՀ դրամով</c:v>
                </c:pt>
                <c:pt idx="2">
                  <c:v>Առաջին խմբի նշանակալի արտարժույթներով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2.036283367598402</c:v>
                </c:pt>
                <c:pt idx="1">
                  <c:v>2.5146590061315006</c:v>
                </c:pt>
                <c:pt idx="2">
                  <c:v>1.4860334116348699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17-43B7-A4E8-BA84F9117A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Feb-21</c:v>
                </c:pt>
              </c:strCache>
            </c:strRef>
          </c:tx>
          <c:spPr>
            <a:solidFill>
              <a:schemeClr val="accent1">
                <a:tint val="4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Բոլոր արժույթներով</c:v>
                </c:pt>
                <c:pt idx="1">
                  <c:v>ՀՀ դրամով</c:v>
                </c:pt>
                <c:pt idx="2">
                  <c:v>Առաջին խմբի նշանակալի արտարժույթներով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1.9512784930506248</c:v>
                </c:pt>
                <c:pt idx="1">
                  <c:v>2.3731941322268852</c:v>
                </c:pt>
                <c:pt idx="2">
                  <c:v>1.4494514452664187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317-43B7-A4E8-BA84F9117A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Mar-21</c:v>
                </c:pt>
              </c:strCache>
            </c:strRef>
          </c:tx>
          <c:spPr>
            <a:solidFill>
              <a:schemeClr val="accent1">
                <a:tint val="5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Բոլոր արժույթներով</c:v>
                </c:pt>
                <c:pt idx="1">
                  <c:v>ՀՀ դրամով</c:v>
                </c:pt>
                <c:pt idx="2">
                  <c:v>Առաջին խմբի նշանակալի արտարժույթներով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1.9602755370761853</c:v>
                </c:pt>
                <c:pt idx="1">
                  <c:v>2.2223791150478203</c:v>
                </c:pt>
                <c:pt idx="2">
                  <c:v>1.566815600521158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Apr-21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Բոլոր արժույթներով</c:v>
                </c:pt>
                <c:pt idx="1">
                  <c:v>ՀՀ դրամով</c:v>
                </c:pt>
                <c:pt idx="2">
                  <c:v>Առաջին խմբի նշանակալի արտարժույթներով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1.967291116354055</c:v>
                </c:pt>
                <c:pt idx="1">
                  <c:v>2.168223446616278</c:v>
                </c:pt>
                <c:pt idx="2">
                  <c:v>1.6809646853868112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May-21</c:v>
                </c:pt>
              </c:strCache>
            </c:strRef>
          </c:tx>
          <c:spPr>
            <a:solidFill>
              <a:schemeClr val="accent1">
                <a:tint val="74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Բոլոր արժույթներով</c:v>
                </c:pt>
                <c:pt idx="1">
                  <c:v>ՀՀ դրամով</c:v>
                </c:pt>
                <c:pt idx="2">
                  <c:v>Առաջին խմբի նշանակալի արտարժույթներով</c:v>
                </c:pt>
              </c:strCache>
            </c:strRef>
          </c:cat>
          <c:val>
            <c:numRef>
              <c:f>Sheet1!$F$2:$F$4</c:f>
              <c:numCache>
                <c:formatCode>0.0%</c:formatCode>
                <c:ptCount val="3"/>
                <c:pt idx="0">
                  <c:v>2.137065070925698</c:v>
                </c:pt>
                <c:pt idx="1">
                  <c:v>2.1461176261634383</c:v>
                </c:pt>
                <c:pt idx="2">
                  <c:v>2.1121791369341705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Jun-21</c:v>
                </c:pt>
              </c:strCache>
            </c:strRef>
          </c:tx>
          <c:spPr>
            <a:solidFill>
              <a:schemeClr val="accent1">
                <a:tint val="83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Բոլոր արժույթներով</c:v>
                </c:pt>
                <c:pt idx="1">
                  <c:v>ՀՀ դրամով</c:v>
                </c:pt>
                <c:pt idx="2">
                  <c:v>Առաջին խմբի նշանակալի արտարժույթներով</c:v>
                </c:pt>
              </c:strCache>
            </c:strRef>
          </c:cat>
          <c:val>
            <c:numRef>
              <c:f>Sheet1!$G$2:$G$4</c:f>
              <c:numCache>
                <c:formatCode>0.0%</c:formatCode>
                <c:ptCount val="3"/>
                <c:pt idx="0">
                  <c:v>1.8234006091466948</c:v>
                </c:pt>
                <c:pt idx="1">
                  <c:v>1.8970806157349742</c:v>
                </c:pt>
                <c:pt idx="2">
                  <c:v>1.7160992453882404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Jul-21</c:v>
                </c:pt>
              </c:strCache>
            </c:strRef>
          </c:tx>
          <c:spPr>
            <a:solidFill>
              <a:schemeClr val="accent1">
                <a:tint val="92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Բոլոր արժույթներով</c:v>
                </c:pt>
                <c:pt idx="1">
                  <c:v>ՀՀ դրամով</c:v>
                </c:pt>
                <c:pt idx="2">
                  <c:v>Առաջին խմբի նշանակալի արտարժույթներով</c:v>
                </c:pt>
              </c:strCache>
            </c:strRef>
          </c:cat>
          <c:val>
            <c:numRef>
              <c:f>Sheet1!$H$2:$H$4</c:f>
              <c:numCache>
                <c:formatCode>0.0%</c:formatCode>
                <c:ptCount val="3"/>
                <c:pt idx="0">
                  <c:v>2.1215369352018416</c:v>
                </c:pt>
                <c:pt idx="1">
                  <c:v>2.1753632407291392</c:v>
                </c:pt>
                <c:pt idx="2">
                  <c:v>2.0349757903979722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Aug-21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Բոլոր արժույթներով</c:v>
                </c:pt>
                <c:pt idx="1">
                  <c:v>ՀՀ դրամով</c:v>
                </c:pt>
                <c:pt idx="2">
                  <c:v>Առաջին խմբի նշանակալի արտարժույթներով</c:v>
                </c:pt>
              </c:strCache>
            </c:strRef>
          </c:cat>
          <c:val>
            <c:numRef>
              <c:f>Sheet1!$I$2:$I$4</c:f>
              <c:numCache>
                <c:formatCode>0.0%</c:formatCode>
                <c:ptCount val="3"/>
                <c:pt idx="0">
                  <c:v>2.2351572825007455</c:v>
                </c:pt>
                <c:pt idx="1">
                  <c:v>2.1603323789046276</c:v>
                </c:pt>
                <c:pt idx="2">
                  <c:v>2.3045271423209535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Sep-21</c:v>
                </c:pt>
              </c:strCache>
            </c:strRef>
          </c:tx>
          <c:spPr>
            <a:solidFill>
              <a:schemeClr val="accent1">
                <a:shade val="91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Բոլոր արժույթներով</c:v>
                </c:pt>
                <c:pt idx="1">
                  <c:v>ՀՀ դրամով</c:v>
                </c:pt>
                <c:pt idx="2">
                  <c:v>Առաջին խմբի նշանակալի արտարժույթներով</c:v>
                </c:pt>
              </c:strCache>
            </c:strRef>
          </c:cat>
          <c:val>
            <c:numRef>
              <c:f>Sheet1!$J$2:$J$4</c:f>
              <c:numCache>
                <c:formatCode>0.0%</c:formatCode>
                <c:ptCount val="3"/>
                <c:pt idx="0">
                  <c:v>1.8083186490950607</c:v>
                </c:pt>
                <c:pt idx="1">
                  <c:v>1.8370045932569656</c:v>
                </c:pt>
                <c:pt idx="2">
                  <c:v>1.6356510228309056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Oct-21</c:v>
                </c:pt>
              </c:strCache>
            </c:strRef>
          </c:tx>
          <c:spPr>
            <a:solidFill>
              <a:schemeClr val="accent1">
                <a:shade val="82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Բոլոր արժույթներով</c:v>
                </c:pt>
                <c:pt idx="1">
                  <c:v>ՀՀ դրամով</c:v>
                </c:pt>
                <c:pt idx="2">
                  <c:v>Առաջին խմբի նշանակալի արտարժույթներով</c:v>
                </c:pt>
              </c:strCache>
            </c:strRef>
          </c:cat>
          <c:val>
            <c:numRef>
              <c:f>Sheet1!$K$2:$K$4</c:f>
              <c:numCache>
                <c:formatCode>0.0%</c:formatCode>
                <c:ptCount val="3"/>
                <c:pt idx="0">
                  <c:v>2.0439775941053071</c:v>
                </c:pt>
                <c:pt idx="1">
                  <c:v>1.9404550133897409</c:v>
                </c:pt>
                <c:pt idx="2">
                  <c:v>1.9962116714314677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Nov-21</c:v>
                </c:pt>
              </c:strCache>
            </c:strRef>
          </c:tx>
          <c:spPr>
            <a:solidFill>
              <a:schemeClr val="accent1">
                <a:shade val="73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Բոլոր արժույթներով</c:v>
                </c:pt>
                <c:pt idx="1">
                  <c:v>ՀՀ դրամով</c:v>
                </c:pt>
                <c:pt idx="2">
                  <c:v>Առաջին խմբի նշանակալի արտարժույթներով</c:v>
                </c:pt>
              </c:strCache>
            </c:strRef>
          </c:cat>
          <c:val>
            <c:numRef>
              <c:f>Sheet1!$L$2:$L$4</c:f>
              <c:numCache>
                <c:formatCode>0.0%</c:formatCode>
                <c:ptCount val="3"/>
                <c:pt idx="0">
                  <c:v>1.975218701262871</c:v>
                </c:pt>
                <c:pt idx="1">
                  <c:v>1.9254249102618135</c:v>
                </c:pt>
                <c:pt idx="2">
                  <c:v>2.0168679262348728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Dec-21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Բոլոր արժույթներով</c:v>
                </c:pt>
                <c:pt idx="1">
                  <c:v>ՀՀ դրամով</c:v>
                </c:pt>
                <c:pt idx="2">
                  <c:v>Առաջին խմբի նշանակալի արտարժույթներով</c:v>
                </c:pt>
              </c:strCache>
            </c:strRef>
          </c:cat>
          <c:val>
            <c:numRef>
              <c:f>Sheet1!$M$2:$M$4</c:f>
              <c:numCache>
                <c:formatCode>0.0%</c:formatCode>
                <c:ptCount val="3"/>
                <c:pt idx="0">
                  <c:v>1.9426552550872265</c:v>
                </c:pt>
                <c:pt idx="1">
                  <c:v>1.9235687346717321</c:v>
                </c:pt>
                <c:pt idx="2">
                  <c:v>1.8742594546864599</c:v>
                </c:pt>
              </c:numCache>
            </c:numRef>
          </c: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Jan-22</c:v>
                </c:pt>
              </c:strCache>
            </c:strRef>
          </c:tx>
          <c:spPr>
            <a:solidFill>
              <a:schemeClr val="accent1">
                <a:shade val="5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Բոլոր արժույթներով</c:v>
                </c:pt>
                <c:pt idx="1">
                  <c:v>ՀՀ դրամով</c:v>
                </c:pt>
                <c:pt idx="2">
                  <c:v>Առաջին խմբի նշանակալի արտարժույթներով</c:v>
                </c:pt>
              </c:strCache>
            </c:strRef>
          </c:cat>
          <c:val>
            <c:numRef>
              <c:f>Sheet1!$N$2:$N$4</c:f>
              <c:numCache>
                <c:formatCode>0.0%</c:formatCode>
                <c:ptCount val="3"/>
                <c:pt idx="0">
                  <c:v>1.9745689967059579</c:v>
                </c:pt>
                <c:pt idx="1">
                  <c:v>1.9370929022745067</c:v>
                </c:pt>
                <c:pt idx="2">
                  <c:v>1.9578409872095672</c:v>
                </c:pt>
              </c:numCache>
            </c:numRef>
          </c:val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Feb-22</c:v>
                </c:pt>
              </c:strCache>
            </c:strRef>
          </c:tx>
          <c:spPr>
            <a:solidFill>
              <a:schemeClr val="accent1">
                <a:shade val="4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Բոլոր արժույթներով</c:v>
                </c:pt>
                <c:pt idx="1">
                  <c:v>ՀՀ դրամով</c:v>
                </c:pt>
                <c:pt idx="2">
                  <c:v>Առաջին խմբի նշանակալի արտարժույթներով</c:v>
                </c:pt>
              </c:strCache>
            </c:strRef>
          </c:cat>
          <c:val>
            <c:numRef>
              <c:f>Sheet1!$O$2:$O$4</c:f>
              <c:numCache>
                <c:formatCode>0.0%</c:formatCode>
                <c:ptCount val="3"/>
                <c:pt idx="0">
                  <c:v>2.0501382024371617</c:v>
                </c:pt>
                <c:pt idx="1">
                  <c:v>2.0591804228454995</c:v>
                </c:pt>
                <c:pt idx="2">
                  <c:v>1.999576203867194</c:v>
                </c:pt>
              </c:numCache>
            </c:numRef>
          </c:val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Mar-22</c:v>
                </c:pt>
              </c:strCache>
            </c:strRef>
          </c:tx>
          <c:spPr>
            <a:solidFill>
              <a:schemeClr val="accent1">
                <a:shade val="3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Բոլոր արժույթներով</c:v>
                </c:pt>
                <c:pt idx="1">
                  <c:v>ՀՀ դրամով</c:v>
                </c:pt>
                <c:pt idx="2">
                  <c:v>Առաջին խմբի նշանակալի արտարժույթներով</c:v>
                </c:pt>
              </c:strCache>
            </c:strRef>
          </c:cat>
          <c:val>
            <c:numRef>
              <c:f>Sheet1!$P$2:$P$4</c:f>
              <c:numCache>
                <c:formatCode>0.0%</c:formatCode>
                <c:ptCount val="3"/>
                <c:pt idx="0">
                  <c:v>2.0690768169001075</c:v>
                </c:pt>
                <c:pt idx="1">
                  <c:v>1.9860255446441313</c:v>
                </c:pt>
                <c:pt idx="2">
                  <c:v>2.1159377209146286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0"/>
        <c:overlap val="-12"/>
        <c:axId val="481325528"/>
        <c:axId val="481329056"/>
      </c:barChart>
      <c:catAx>
        <c:axId val="481325528"/>
        <c:scaling>
          <c:orientation val="minMax"/>
        </c:scaling>
        <c:delete val="0"/>
        <c:axPos val="b"/>
        <c:numFmt formatCode="[$-409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329056"/>
        <c:crosses val="autoZero"/>
        <c:auto val="1"/>
        <c:lblAlgn val="ctr"/>
        <c:lblOffset val="100"/>
        <c:noMultiLvlLbl val="0"/>
      </c:catAx>
      <c:valAx>
        <c:axId val="4813290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325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1418063975680794E-2"/>
          <c:y val="0.87487524829807339"/>
          <c:w val="0.87254008932430016"/>
          <c:h val="0.125124841862200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Ընդհանուր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Sheet1!$A$2:$A$29</c:f>
              <c:numCache>
                <c:formatCode>[$-409]mmm\-yy;@</c:formatCode>
                <c:ptCount val="28"/>
                <c:pt idx="0">
                  <c:v>42185</c:v>
                </c:pt>
                <c:pt idx="1">
                  <c:v>42277</c:v>
                </c:pt>
                <c:pt idx="2">
                  <c:v>42369</c:v>
                </c:pt>
                <c:pt idx="3">
                  <c:v>42460</c:v>
                </c:pt>
                <c:pt idx="4">
                  <c:v>42551</c:v>
                </c:pt>
                <c:pt idx="5">
                  <c:v>42643</c:v>
                </c:pt>
                <c:pt idx="6">
                  <c:v>42735</c:v>
                </c:pt>
                <c:pt idx="7">
                  <c:v>42825</c:v>
                </c:pt>
                <c:pt idx="8">
                  <c:v>42916</c:v>
                </c:pt>
                <c:pt idx="9">
                  <c:v>43008</c:v>
                </c:pt>
                <c:pt idx="10">
                  <c:v>43100</c:v>
                </c:pt>
                <c:pt idx="11">
                  <c:v>43190</c:v>
                </c:pt>
                <c:pt idx="12">
                  <c:v>43281</c:v>
                </c:pt>
                <c:pt idx="13">
                  <c:v>43373</c:v>
                </c:pt>
                <c:pt idx="14">
                  <c:v>43465</c:v>
                </c:pt>
                <c:pt idx="15">
                  <c:v>43555</c:v>
                </c:pt>
                <c:pt idx="16">
                  <c:v>43646</c:v>
                </c:pt>
                <c:pt idx="17">
                  <c:v>43738</c:v>
                </c:pt>
                <c:pt idx="18">
                  <c:v>43830</c:v>
                </c:pt>
                <c:pt idx="19">
                  <c:v>43921</c:v>
                </c:pt>
                <c:pt idx="20">
                  <c:v>44012</c:v>
                </c:pt>
                <c:pt idx="21">
                  <c:v>44104</c:v>
                </c:pt>
                <c:pt idx="22">
                  <c:v>44196</c:v>
                </c:pt>
                <c:pt idx="23">
                  <c:v>44286</c:v>
                </c:pt>
                <c:pt idx="24">
                  <c:v>44377</c:v>
                </c:pt>
                <c:pt idx="25">
                  <c:v>44469</c:v>
                </c:pt>
                <c:pt idx="26">
                  <c:v>44561</c:v>
                </c:pt>
                <c:pt idx="27">
                  <c:v>44651</c:v>
                </c:pt>
              </c:numCache>
            </c:numRef>
          </c:cat>
          <c:val>
            <c:numRef>
              <c:f>Sheet1!$D$2:$D$29</c:f>
              <c:numCache>
                <c:formatCode>0.0%</c:formatCode>
                <c:ptCount val="28"/>
                <c:pt idx="0">
                  <c:v>4.0685529751165239E-2</c:v>
                </c:pt>
                <c:pt idx="1">
                  <c:v>9.1262913945637125E-2</c:v>
                </c:pt>
                <c:pt idx="2">
                  <c:v>0.11533614927579694</c:v>
                </c:pt>
                <c:pt idx="3">
                  <c:v>0.2044091736439555</c:v>
                </c:pt>
                <c:pt idx="4">
                  <c:v>0.1506109143044172</c:v>
                </c:pt>
                <c:pt idx="5">
                  <c:v>0.15661617591853849</c:v>
                </c:pt>
                <c:pt idx="6">
                  <c:v>0.21694198041604218</c:v>
                </c:pt>
                <c:pt idx="7">
                  <c:v>0.18171228469414502</c:v>
                </c:pt>
                <c:pt idx="8">
                  <c:v>0.22584192427104011</c:v>
                </c:pt>
                <c:pt idx="9">
                  <c:v>0.2080943662550605</c:v>
                </c:pt>
                <c:pt idx="10">
                  <c:v>0.13147997894368513</c:v>
                </c:pt>
                <c:pt idx="11">
                  <c:v>0.127392004797795</c:v>
                </c:pt>
                <c:pt idx="12">
                  <c:v>6.9327938252978116E-2</c:v>
                </c:pt>
                <c:pt idx="13">
                  <c:v>0.11881314964849499</c:v>
                </c:pt>
                <c:pt idx="14">
                  <c:v>0.10739371357896643</c:v>
                </c:pt>
                <c:pt idx="15">
                  <c:v>0.11822826741718417</c:v>
                </c:pt>
                <c:pt idx="16">
                  <c:v>0.16965111342821726</c:v>
                </c:pt>
                <c:pt idx="17">
                  <c:v>0.1610327101732103</c:v>
                </c:pt>
                <c:pt idx="18">
                  <c:v>0.19328142014239358</c:v>
                </c:pt>
                <c:pt idx="19">
                  <c:v>0.15895698453777496</c:v>
                </c:pt>
                <c:pt idx="20">
                  <c:v>0.11368221921348964</c:v>
                </c:pt>
                <c:pt idx="21">
                  <c:v>7.257189541503295E-2</c:v>
                </c:pt>
                <c:pt idx="22">
                  <c:v>2.2614674081816499E-2</c:v>
                </c:pt>
                <c:pt idx="23">
                  <c:v>3.7637841134881223E-2</c:v>
                </c:pt>
                <c:pt idx="24">
                  <c:v>7.623689056686267E-2</c:v>
                </c:pt>
                <c:pt idx="25">
                  <c:v>7.403071494744462E-2</c:v>
                </c:pt>
                <c:pt idx="26">
                  <c:v>8.6499751922499257E-2</c:v>
                </c:pt>
                <c:pt idx="27">
                  <c:v>7.9642709845170634E-2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33-4AB4-B281-7AE7F13EA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81328664"/>
        <c:axId val="4813235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Դրամ</c:v>
                </c:pt>
              </c:strCache>
            </c:strRef>
          </c:tx>
          <c:spPr>
            <a:ln w="2222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Sheet1!$A$2:$A$29</c:f>
              <c:numCache>
                <c:formatCode>[$-409]mmm\-yy;@</c:formatCode>
                <c:ptCount val="28"/>
                <c:pt idx="0">
                  <c:v>42185</c:v>
                </c:pt>
                <c:pt idx="1">
                  <c:v>42277</c:v>
                </c:pt>
                <c:pt idx="2">
                  <c:v>42369</c:v>
                </c:pt>
                <c:pt idx="3">
                  <c:v>42460</c:v>
                </c:pt>
                <c:pt idx="4">
                  <c:v>42551</c:v>
                </c:pt>
                <c:pt idx="5">
                  <c:v>42643</c:v>
                </c:pt>
                <c:pt idx="6">
                  <c:v>42735</c:v>
                </c:pt>
                <c:pt idx="7">
                  <c:v>42825</c:v>
                </c:pt>
                <c:pt idx="8">
                  <c:v>42916</c:v>
                </c:pt>
                <c:pt idx="9">
                  <c:v>43008</c:v>
                </c:pt>
                <c:pt idx="10">
                  <c:v>43100</c:v>
                </c:pt>
                <c:pt idx="11">
                  <c:v>43190</c:v>
                </c:pt>
                <c:pt idx="12">
                  <c:v>43281</c:v>
                </c:pt>
                <c:pt idx="13">
                  <c:v>43373</c:v>
                </c:pt>
                <c:pt idx="14">
                  <c:v>43465</c:v>
                </c:pt>
                <c:pt idx="15">
                  <c:v>43555</c:v>
                </c:pt>
                <c:pt idx="16">
                  <c:v>43646</c:v>
                </c:pt>
                <c:pt idx="17">
                  <c:v>43738</c:v>
                </c:pt>
                <c:pt idx="18">
                  <c:v>43830</c:v>
                </c:pt>
                <c:pt idx="19">
                  <c:v>43921</c:v>
                </c:pt>
                <c:pt idx="20">
                  <c:v>44012</c:v>
                </c:pt>
                <c:pt idx="21">
                  <c:v>44104</c:v>
                </c:pt>
                <c:pt idx="22">
                  <c:v>44196</c:v>
                </c:pt>
                <c:pt idx="23">
                  <c:v>44286</c:v>
                </c:pt>
                <c:pt idx="24">
                  <c:v>44377</c:v>
                </c:pt>
                <c:pt idx="25">
                  <c:v>44469</c:v>
                </c:pt>
                <c:pt idx="26">
                  <c:v>44561</c:v>
                </c:pt>
                <c:pt idx="27">
                  <c:v>44651</c:v>
                </c:pt>
              </c:numCache>
            </c:numRef>
          </c:cat>
          <c:val>
            <c:numRef>
              <c:f>Sheet1!$B$2:$B$29</c:f>
              <c:numCache>
                <c:formatCode>0.0%</c:formatCode>
                <c:ptCount val="28"/>
                <c:pt idx="0">
                  <c:v>-1.4502317697214329E-2</c:v>
                </c:pt>
                <c:pt idx="1">
                  <c:v>-2.9212840029754106E-2</c:v>
                </c:pt>
                <c:pt idx="2">
                  <c:v>0.16905815641705391</c:v>
                </c:pt>
                <c:pt idx="3">
                  <c:v>0.28415044637687115</c:v>
                </c:pt>
                <c:pt idx="4">
                  <c:v>0.30936899257764772</c:v>
                </c:pt>
                <c:pt idx="5">
                  <c:v>0.29278641697132501</c:v>
                </c:pt>
                <c:pt idx="6">
                  <c:v>0.36470539197343776</c:v>
                </c:pt>
                <c:pt idx="7">
                  <c:v>0.33934639766100427</c:v>
                </c:pt>
                <c:pt idx="8">
                  <c:v>0.34402061082256363</c:v>
                </c:pt>
                <c:pt idx="9">
                  <c:v>0.36111257931424867</c:v>
                </c:pt>
                <c:pt idx="10">
                  <c:v>0.30778758381053195</c:v>
                </c:pt>
                <c:pt idx="11">
                  <c:v>0.26938083457892903</c:v>
                </c:pt>
                <c:pt idx="12">
                  <c:v>0.16515547159017929</c:v>
                </c:pt>
                <c:pt idx="13">
                  <c:v>0.16845246420566728</c:v>
                </c:pt>
                <c:pt idx="14">
                  <c:v>0.10670169339125946</c:v>
                </c:pt>
                <c:pt idx="15">
                  <c:v>0.10893420517318408</c:v>
                </c:pt>
                <c:pt idx="16">
                  <c:v>0.16696342150289523</c:v>
                </c:pt>
                <c:pt idx="17">
                  <c:v>0.21035965804939494</c:v>
                </c:pt>
                <c:pt idx="18">
                  <c:v>0.29292713064094089</c:v>
                </c:pt>
                <c:pt idx="19">
                  <c:v>0.26124392666957741</c:v>
                </c:pt>
                <c:pt idx="20">
                  <c:v>0.2598752086862075</c:v>
                </c:pt>
                <c:pt idx="21">
                  <c:v>0.2494401060583904</c:v>
                </c:pt>
                <c:pt idx="22">
                  <c:v>9.7835971083229278E-2</c:v>
                </c:pt>
                <c:pt idx="23">
                  <c:v>0.12620247253578554</c:v>
                </c:pt>
                <c:pt idx="24">
                  <c:v>0.12812565280585941</c:v>
                </c:pt>
                <c:pt idx="25">
                  <c:v>0.11765769103018764</c:v>
                </c:pt>
                <c:pt idx="26">
                  <c:v>0.17573498498683882</c:v>
                </c:pt>
                <c:pt idx="27">
                  <c:v>0.13153141366333743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8B33-4AB4-B281-7AE7F13EA3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Արտարժույթ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Sheet1!$A$2:$A$29</c:f>
              <c:numCache>
                <c:formatCode>[$-409]mmm\-yy;@</c:formatCode>
                <c:ptCount val="28"/>
                <c:pt idx="0">
                  <c:v>42185</c:v>
                </c:pt>
                <c:pt idx="1">
                  <c:v>42277</c:v>
                </c:pt>
                <c:pt idx="2">
                  <c:v>42369</c:v>
                </c:pt>
                <c:pt idx="3">
                  <c:v>42460</c:v>
                </c:pt>
                <c:pt idx="4">
                  <c:v>42551</c:v>
                </c:pt>
                <c:pt idx="5">
                  <c:v>42643</c:v>
                </c:pt>
                <c:pt idx="6">
                  <c:v>42735</c:v>
                </c:pt>
                <c:pt idx="7">
                  <c:v>42825</c:v>
                </c:pt>
                <c:pt idx="8">
                  <c:v>42916</c:v>
                </c:pt>
                <c:pt idx="9">
                  <c:v>43008</c:v>
                </c:pt>
                <c:pt idx="10">
                  <c:v>43100</c:v>
                </c:pt>
                <c:pt idx="11">
                  <c:v>43190</c:v>
                </c:pt>
                <c:pt idx="12">
                  <c:v>43281</c:v>
                </c:pt>
                <c:pt idx="13">
                  <c:v>43373</c:v>
                </c:pt>
                <c:pt idx="14">
                  <c:v>43465</c:v>
                </c:pt>
                <c:pt idx="15">
                  <c:v>43555</c:v>
                </c:pt>
                <c:pt idx="16">
                  <c:v>43646</c:v>
                </c:pt>
                <c:pt idx="17">
                  <c:v>43738</c:v>
                </c:pt>
                <c:pt idx="18">
                  <c:v>43830</c:v>
                </c:pt>
                <c:pt idx="19">
                  <c:v>43921</c:v>
                </c:pt>
                <c:pt idx="20">
                  <c:v>44012</c:v>
                </c:pt>
                <c:pt idx="21">
                  <c:v>44104</c:v>
                </c:pt>
                <c:pt idx="22">
                  <c:v>44196</c:v>
                </c:pt>
                <c:pt idx="23">
                  <c:v>44286</c:v>
                </c:pt>
                <c:pt idx="24">
                  <c:v>44377</c:v>
                </c:pt>
                <c:pt idx="25">
                  <c:v>44469</c:v>
                </c:pt>
                <c:pt idx="26">
                  <c:v>44561</c:v>
                </c:pt>
                <c:pt idx="27">
                  <c:v>44651</c:v>
                </c:pt>
              </c:numCache>
            </c:numRef>
          </c:cat>
          <c:val>
            <c:numRef>
              <c:f>Sheet1!$C$2:$C$29</c:f>
              <c:numCache>
                <c:formatCode>0.0%</c:formatCode>
                <c:ptCount val="28"/>
                <c:pt idx="0">
                  <c:v>6.4024353367301279E-2</c:v>
                </c:pt>
                <c:pt idx="1">
                  <c:v>0.14611215428719992</c:v>
                </c:pt>
                <c:pt idx="2">
                  <c:v>9.5093277295543732E-2</c:v>
                </c:pt>
                <c:pt idx="3">
                  <c:v>0.17377340305667177</c:v>
                </c:pt>
                <c:pt idx="4">
                  <c:v>8.8427383333403498E-2</c:v>
                </c:pt>
                <c:pt idx="5">
                  <c:v>0.10410520169611992</c:v>
                </c:pt>
                <c:pt idx="6">
                  <c:v>0.15750293703076879</c:v>
                </c:pt>
                <c:pt idx="7">
                  <c:v>0.1154559364990233</c:v>
                </c:pt>
                <c:pt idx="8">
                  <c:v>0.17015653022302835</c:v>
                </c:pt>
                <c:pt idx="9">
                  <c:v>0.13900243696238501</c:v>
                </c:pt>
                <c:pt idx="10">
                  <c:v>4.7863331054123881E-2</c:v>
                </c:pt>
                <c:pt idx="11">
                  <c:v>5.5732803558066646E-2</c:v>
                </c:pt>
                <c:pt idx="12">
                  <c:v>1.7465322665510818E-2</c:v>
                </c:pt>
                <c:pt idx="13">
                  <c:v>9.202890739933367E-2</c:v>
                </c:pt>
                <c:pt idx="14">
                  <c:v>0.10780332592522979</c:v>
                </c:pt>
                <c:pt idx="15">
                  <c:v>0.123868035956745</c:v>
                </c:pt>
                <c:pt idx="16">
                  <c:v>0.17131685588596923</c:v>
                </c:pt>
                <c:pt idx="17">
                  <c:v>0.13255436520438679</c:v>
                </c:pt>
                <c:pt idx="18">
                  <c:v>0.13435897070915748</c:v>
                </c:pt>
                <c:pt idx="19">
                  <c:v>9.771258804986882E-2</c:v>
                </c:pt>
                <c:pt idx="20">
                  <c:v>2.341339904396289E-2</c:v>
                </c:pt>
                <c:pt idx="21">
                  <c:v>-3.6555971462529091E-2</c:v>
                </c:pt>
                <c:pt idx="22">
                  <c:v>-2.8082825529387789E-2</c:v>
                </c:pt>
                <c:pt idx="23">
                  <c:v>-2.329015947914348E-2</c:v>
                </c:pt>
                <c:pt idx="24">
                  <c:v>3.679470593169798E-2</c:v>
                </c:pt>
                <c:pt idx="25">
                  <c:v>3.912231453721593E-2</c:v>
                </c:pt>
                <c:pt idx="26">
                  <c:v>1.8565267239432304E-2</c:v>
                </c:pt>
                <c:pt idx="27">
                  <c:v>3.8482238200273411E-2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8B33-4AB4-B281-7AE7F13EA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328664"/>
        <c:axId val="481323568"/>
      </c:lineChart>
      <c:dateAx>
        <c:axId val="481328664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323568"/>
        <c:crosses val="autoZero"/>
        <c:auto val="1"/>
        <c:lblOffset val="100"/>
        <c:baseTimeUnit val="months"/>
      </c:dateAx>
      <c:valAx>
        <c:axId val="481323568"/>
        <c:scaling>
          <c:orientation val="minMax"/>
          <c:min val="-0.12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328664"/>
        <c:crosses val="autoZero"/>
        <c:crossBetween val="between"/>
        <c:majorUnit val="6.0000000000000012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Ընդհանուր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Sheet1!$A$2:$A$29</c:f>
              <c:numCache>
                <c:formatCode>[$-409]mmm\-yy;@</c:formatCode>
                <c:ptCount val="28"/>
                <c:pt idx="0">
                  <c:v>42185</c:v>
                </c:pt>
                <c:pt idx="1">
                  <c:v>42277</c:v>
                </c:pt>
                <c:pt idx="2">
                  <c:v>42369</c:v>
                </c:pt>
                <c:pt idx="3">
                  <c:v>42460</c:v>
                </c:pt>
                <c:pt idx="4">
                  <c:v>42551</c:v>
                </c:pt>
                <c:pt idx="5">
                  <c:v>42643</c:v>
                </c:pt>
                <c:pt idx="6">
                  <c:v>42735</c:v>
                </c:pt>
                <c:pt idx="7">
                  <c:v>42825</c:v>
                </c:pt>
                <c:pt idx="8">
                  <c:v>42916</c:v>
                </c:pt>
                <c:pt idx="9">
                  <c:v>43008</c:v>
                </c:pt>
                <c:pt idx="10">
                  <c:v>43100</c:v>
                </c:pt>
                <c:pt idx="11">
                  <c:v>43190</c:v>
                </c:pt>
                <c:pt idx="12">
                  <c:v>43281</c:v>
                </c:pt>
                <c:pt idx="13">
                  <c:v>43373</c:v>
                </c:pt>
                <c:pt idx="14">
                  <c:v>43465</c:v>
                </c:pt>
                <c:pt idx="15">
                  <c:v>43555</c:v>
                </c:pt>
                <c:pt idx="16">
                  <c:v>43646</c:v>
                </c:pt>
                <c:pt idx="17">
                  <c:v>43738</c:v>
                </c:pt>
                <c:pt idx="18">
                  <c:v>43830</c:v>
                </c:pt>
                <c:pt idx="19">
                  <c:v>43921</c:v>
                </c:pt>
                <c:pt idx="20">
                  <c:v>44012</c:v>
                </c:pt>
                <c:pt idx="21">
                  <c:v>44104</c:v>
                </c:pt>
                <c:pt idx="22">
                  <c:v>44196</c:v>
                </c:pt>
                <c:pt idx="23">
                  <c:v>44286</c:v>
                </c:pt>
                <c:pt idx="24">
                  <c:v>44377</c:v>
                </c:pt>
                <c:pt idx="25">
                  <c:v>44469</c:v>
                </c:pt>
                <c:pt idx="26">
                  <c:v>44561</c:v>
                </c:pt>
                <c:pt idx="27">
                  <c:v>44651</c:v>
                </c:pt>
              </c:numCache>
            </c:numRef>
          </c:cat>
          <c:val>
            <c:numRef>
              <c:f>Sheet1!$D$2:$D$29</c:f>
              <c:numCache>
                <c:formatCode>0.0%</c:formatCode>
                <c:ptCount val="28"/>
                <c:pt idx="0">
                  <c:v>4.0685529751165239E-2</c:v>
                </c:pt>
                <c:pt idx="1">
                  <c:v>9.1262913945637125E-2</c:v>
                </c:pt>
                <c:pt idx="2">
                  <c:v>0.11533614927579694</c:v>
                </c:pt>
                <c:pt idx="3">
                  <c:v>0.2044091736439555</c:v>
                </c:pt>
                <c:pt idx="4">
                  <c:v>0.1506109143044172</c:v>
                </c:pt>
                <c:pt idx="5">
                  <c:v>0.15661617591853849</c:v>
                </c:pt>
                <c:pt idx="6">
                  <c:v>0.21694198041604218</c:v>
                </c:pt>
                <c:pt idx="7">
                  <c:v>0.18171228469414502</c:v>
                </c:pt>
                <c:pt idx="8">
                  <c:v>0.22584192427104011</c:v>
                </c:pt>
                <c:pt idx="9">
                  <c:v>0.2080943662550605</c:v>
                </c:pt>
                <c:pt idx="10">
                  <c:v>0.13147997894368513</c:v>
                </c:pt>
                <c:pt idx="11">
                  <c:v>0.127392004797795</c:v>
                </c:pt>
                <c:pt idx="12">
                  <c:v>6.9327938252978116E-2</c:v>
                </c:pt>
                <c:pt idx="13">
                  <c:v>0.11881314964849499</c:v>
                </c:pt>
                <c:pt idx="14">
                  <c:v>0.10739371357896643</c:v>
                </c:pt>
                <c:pt idx="15">
                  <c:v>0.11822826741718417</c:v>
                </c:pt>
                <c:pt idx="16">
                  <c:v>0.16965111342821726</c:v>
                </c:pt>
                <c:pt idx="17">
                  <c:v>0.1610327101732103</c:v>
                </c:pt>
                <c:pt idx="18">
                  <c:v>0.19328142014239358</c:v>
                </c:pt>
                <c:pt idx="19">
                  <c:v>0.15895698453777496</c:v>
                </c:pt>
                <c:pt idx="20">
                  <c:v>0.11368221921348964</c:v>
                </c:pt>
                <c:pt idx="21">
                  <c:v>7.257189541503295E-2</c:v>
                </c:pt>
                <c:pt idx="22">
                  <c:v>2.2614674081816499E-2</c:v>
                </c:pt>
                <c:pt idx="23">
                  <c:v>3.7637841134881223E-2</c:v>
                </c:pt>
                <c:pt idx="24">
                  <c:v>7.623689056686267E-2</c:v>
                </c:pt>
                <c:pt idx="25">
                  <c:v>7.403071494744462E-2</c:v>
                </c:pt>
                <c:pt idx="26">
                  <c:v>8.6499751922499257E-2</c:v>
                </c:pt>
                <c:pt idx="27">
                  <c:v>7.9642709845170634E-2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33-4AB4-B281-7AE7F13EA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81323960"/>
        <c:axId val="481329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Տնային տնտեսություններ</c:v>
                </c:pt>
              </c:strCache>
            </c:strRef>
          </c:tx>
          <c:spPr>
            <a:ln w="2222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Sheet1!$A$2:$A$29</c:f>
              <c:numCache>
                <c:formatCode>[$-409]mmm\-yy;@</c:formatCode>
                <c:ptCount val="28"/>
                <c:pt idx="0">
                  <c:v>42185</c:v>
                </c:pt>
                <c:pt idx="1">
                  <c:v>42277</c:v>
                </c:pt>
                <c:pt idx="2">
                  <c:v>42369</c:v>
                </c:pt>
                <c:pt idx="3">
                  <c:v>42460</c:v>
                </c:pt>
                <c:pt idx="4">
                  <c:v>42551</c:v>
                </c:pt>
                <c:pt idx="5">
                  <c:v>42643</c:v>
                </c:pt>
                <c:pt idx="6">
                  <c:v>42735</c:v>
                </c:pt>
                <c:pt idx="7">
                  <c:v>42825</c:v>
                </c:pt>
                <c:pt idx="8">
                  <c:v>42916</c:v>
                </c:pt>
                <c:pt idx="9">
                  <c:v>43008</c:v>
                </c:pt>
                <c:pt idx="10">
                  <c:v>43100</c:v>
                </c:pt>
                <c:pt idx="11">
                  <c:v>43190</c:v>
                </c:pt>
                <c:pt idx="12">
                  <c:v>43281</c:v>
                </c:pt>
                <c:pt idx="13">
                  <c:v>43373</c:v>
                </c:pt>
                <c:pt idx="14">
                  <c:v>43465</c:v>
                </c:pt>
                <c:pt idx="15">
                  <c:v>43555</c:v>
                </c:pt>
                <c:pt idx="16">
                  <c:v>43646</c:v>
                </c:pt>
                <c:pt idx="17">
                  <c:v>43738</c:v>
                </c:pt>
                <c:pt idx="18">
                  <c:v>43830</c:v>
                </c:pt>
                <c:pt idx="19">
                  <c:v>43921</c:v>
                </c:pt>
                <c:pt idx="20">
                  <c:v>44012</c:v>
                </c:pt>
                <c:pt idx="21">
                  <c:v>44104</c:v>
                </c:pt>
                <c:pt idx="22">
                  <c:v>44196</c:v>
                </c:pt>
                <c:pt idx="23">
                  <c:v>44286</c:v>
                </c:pt>
                <c:pt idx="24">
                  <c:v>44377</c:v>
                </c:pt>
                <c:pt idx="25">
                  <c:v>44469</c:v>
                </c:pt>
                <c:pt idx="26">
                  <c:v>44561</c:v>
                </c:pt>
                <c:pt idx="27">
                  <c:v>44651</c:v>
                </c:pt>
              </c:numCache>
            </c:numRef>
          </c:cat>
          <c:val>
            <c:numRef>
              <c:f>Sheet1!$B$2:$B$29</c:f>
              <c:numCache>
                <c:formatCode>0.0%</c:formatCode>
                <c:ptCount val="28"/>
                <c:pt idx="0">
                  <c:v>9.9673532991905844E-2</c:v>
                </c:pt>
                <c:pt idx="1">
                  <c:v>0.13301620524424096</c:v>
                </c:pt>
                <c:pt idx="2">
                  <c:v>0.12959033642832907</c:v>
                </c:pt>
                <c:pt idx="3">
                  <c:v>0.16684352485971377</c:v>
                </c:pt>
                <c:pt idx="4">
                  <c:v>0.12534944244926671</c:v>
                </c:pt>
                <c:pt idx="5">
                  <c:v>0.11201809721823075</c:v>
                </c:pt>
                <c:pt idx="6">
                  <c:v>0.12518301389352238</c:v>
                </c:pt>
                <c:pt idx="7">
                  <c:v>0.12575205315673221</c:v>
                </c:pt>
                <c:pt idx="8">
                  <c:v>0.16391050672456009</c:v>
                </c:pt>
                <c:pt idx="9">
                  <c:v>0.16057261323740457</c:v>
                </c:pt>
                <c:pt idx="10">
                  <c:v>0.1709847433668259</c:v>
                </c:pt>
                <c:pt idx="11">
                  <c:v>0.16727057660601963</c:v>
                </c:pt>
                <c:pt idx="12">
                  <c:v>0.1098865967851963</c:v>
                </c:pt>
                <c:pt idx="13">
                  <c:v>0.12334614144662637</c:v>
                </c:pt>
                <c:pt idx="14">
                  <c:v>9.7927180059370844E-2</c:v>
                </c:pt>
                <c:pt idx="15">
                  <c:v>9.1647192856824544E-2</c:v>
                </c:pt>
                <c:pt idx="16">
                  <c:v>0.1308594341409548</c:v>
                </c:pt>
                <c:pt idx="17">
                  <c:v>0.12633548365481317</c:v>
                </c:pt>
                <c:pt idx="18">
                  <c:v>0.14003621784477138</c:v>
                </c:pt>
                <c:pt idx="19">
                  <c:v>0.14597993489948946</c:v>
                </c:pt>
                <c:pt idx="20">
                  <c:v>0.11391946601589398</c:v>
                </c:pt>
                <c:pt idx="21">
                  <c:v>9.4869385312831511E-2</c:v>
                </c:pt>
                <c:pt idx="22">
                  <c:v>9.2044842799119397E-3</c:v>
                </c:pt>
                <c:pt idx="23">
                  <c:v>6.1326744384919696E-3</c:v>
                </c:pt>
                <c:pt idx="24">
                  <c:v>1.5679118593482588E-2</c:v>
                </c:pt>
                <c:pt idx="25">
                  <c:v>4.3237970268242831E-2</c:v>
                </c:pt>
                <c:pt idx="26">
                  <c:v>0.12254339326314856</c:v>
                </c:pt>
                <c:pt idx="27">
                  <c:v>0.11856245983454916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8B33-4AB4-B281-7AE7F13EA3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Իրավաբանական անձինք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Sheet1!$A$2:$A$29</c:f>
              <c:numCache>
                <c:formatCode>[$-409]mmm\-yy;@</c:formatCode>
                <c:ptCount val="28"/>
                <c:pt idx="0">
                  <c:v>42185</c:v>
                </c:pt>
                <c:pt idx="1">
                  <c:v>42277</c:v>
                </c:pt>
                <c:pt idx="2">
                  <c:v>42369</c:v>
                </c:pt>
                <c:pt idx="3">
                  <c:v>42460</c:v>
                </c:pt>
                <c:pt idx="4">
                  <c:v>42551</c:v>
                </c:pt>
                <c:pt idx="5">
                  <c:v>42643</c:v>
                </c:pt>
                <c:pt idx="6">
                  <c:v>42735</c:v>
                </c:pt>
                <c:pt idx="7">
                  <c:v>42825</c:v>
                </c:pt>
                <c:pt idx="8">
                  <c:v>42916</c:v>
                </c:pt>
                <c:pt idx="9">
                  <c:v>43008</c:v>
                </c:pt>
                <c:pt idx="10">
                  <c:v>43100</c:v>
                </c:pt>
                <c:pt idx="11">
                  <c:v>43190</c:v>
                </c:pt>
                <c:pt idx="12">
                  <c:v>43281</c:v>
                </c:pt>
                <c:pt idx="13">
                  <c:v>43373</c:v>
                </c:pt>
                <c:pt idx="14">
                  <c:v>43465</c:v>
                </c:pt>
                <c:pt idx="15">
                  <c:v>43555</c:v>
                </c:pt>
                <c:pt idx="16">
                  <c:v>43646</c:v>
                </c:pt>
                <c:pt idx="17">
                  <c:v>43738</c:v>
                </c:pt>
                <c:pt idx="18">
                  <c:v>43830</c:v>
                </c:pt>
                <c:pt idx="19">
                  <c:v>43921</c:v>
                </c:pt>
                <c:pt idx="20">
                  <c:v>44012</c:v>
                </c:pt>
                <c:pt idx="21">
                  <c:v>44104</c:v>
                </c:pt>
                <c:pt idx="22">
                  <c:v>44196</c:v>
                </c:pt>
                <c:pt idx="23">
                  <c:v>44286</c:v>
                </c:pt>
                <c:pt idx="24">
                  <c:v>44377</c:v>
                </c:pt>
                <c:pt idx="25">
                  <c:v>44469</c:v>
                </c:pt>
                <c:pt idx="26">
                  <c:v>44561</c:v>
                </c:pt>
                <c:pt idx="27">
                  <c:v>44651</c:v>
                </c:pt>
              </c:numCache>
            </c:numRef>
          </c:cat>
          <c:val>
            <c:numRef>
              <c:f>Sheet1!$C$2:$C$29</c:f>
              <c:numCache>
                <c:formatCode>0.0%</c:formatCode>
                <c:ptCount val="28"/>
                <c:pt idx="0">
                  <c:v>-6.0856255222875855E-2</c:v>
                </c:pt>
                <c:pt idx="1">
                  <c:v>1.4345740757608194E-2</c:v>
                </c:pt>
                <c:pt idx="2">
                  <c:v>8.8795852054890823E-2</c:v>
                </c:pt>
                <c:pt idx="3">
                  <c:v>0.27997930459401221</c:v>
                </c:pt>
                <c:pt idx="4">
                  <c:v>0.20152892775220521</c:v>
                </c:pt>
                <c:pt idx="5">
                  <c:v>0.24838578055175109</c:v>
                </c:pt>
                <c:pt idx="6">
                  <c:v>0.39419202360725425</c:v>
                </c:pt>
                <c:pt idx="7">
                  <c:v>0.28433617084354412</c:v>
                </c:pt>
                <c:pt idx="8">
                  <c:v>0.34275874302551279</c:v>
                </c:pt>
                <c:pt idx="9">
                  <c:v>0.29519838762729989</c:v>
                </c:pt>
                <c:pt idx="10">
                  <c:v>6.9893143916057721E-2</c:v>
                </c:pt>
                <c:pt idx="11">
                  <c:v>6.3289856592606109E-2</c:v>
                </c:pt>
                <c:pt idx="12">
                  <c:v>2.9580400712680976E-3</c:v>
                </c:pt>
                <c:pt idx="13">
                  <c:v>0.11136811524286894</c:v>
                </c:pt>
                <c:pt idx="14">
                  <c:v>0.12354623103358819</c:v>
                </c:pt>
                <c:pt idx="15">
                  <c:v>0.16513394227674794</c:v>
                </c:pt>
                <c:pt idx="16">
                  <c:v>0.23989717696795165</c:v>
                </c:pt>
                <c:pt idx="17">
                  <c:v>0.21863399918110171</c:v>
                </c:pt>
                <c:pt idx="18">
                  <c:v>0.28206084204154558</c:v>
                </c:pt>
                <c:pt idx="19">
                  <c:v>0.18041231801836033</c:v>
                </c:pt>
                <c:pt idx="20">
                  <c:v>0.11329038104876576</c:v>
                </c:pt>
                <c:pt idx="21">
                  <c:v>3.8359152628296478E-2</c:v>
                </c:pt>
                <c:pt idx="22">
                  <c:v>4.2497438598787074E-2</c:v>
                </c:pt>
                <c:pt idx="23">
                  <c:v>8.820684117178712E-2</c:v>
                </c:pt>
                <c:pt idx="24">
                  <c:v>0.17631096703531512</c:v>
                </c:pt>
                <c:pt idx="25">
                  <c:v>0.12384971822321078</c:v>
                </c:pt>
                <c:pt idx="26">
                  <c:v>3.4765916311427558E-2</c:v>
                </c:pt>
                <c:pt idx="27">
                  <c:v>2.1884140544981445E-2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8B33-4AB4-B281-7AE7F13EA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323960"/>
        <c:axId val="481329448"/>
      </c:lineChart>
      <c:dateAx>
        <c:axId val="481323960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329448"/>
        <c:crosses val="autoZero"/>
        <c:auto val="1"/>
        <c:lblOffset val="100"/>
        <c:baseTimeUnit val="months"/>
      </c:dateAx>
      <c:valAx>
        <c:axId val="481329448"/>
        <c:scaling>
          <c:orientation val="minMax"/>
          <c:min val="-0.12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323960"/>
        <c:crosses val="autoZero"/>
        <c:crossBetween val="between"/>
        <c:majorUnit val="6.0000000000000012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28579760863225E-2"/>
          <c:y val="2.1947503605254978E-2"/>
          <c:w val="0.91817783906661099"/>
          <c:h val="0.74331101864887272"/>
        </c:manualLayout>
      </c:layout>
      <c:area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C00000">
                <a:alpha val="13000"/>
              </a:srgbClr>
            </a:solidFill>
            <a:ln>
              <a:noFill/>
            </a:ln>
            <a:effectLst/>
          </c:spPr>
          <c:cat>
            <c:numRef>
              <c:f>Sheet1!$A$2:$A$78</c:f>
              <c:numCache>
                <c:formatCode>m/d/yyyy</c:formatCode>
                <c:ptCount val="77"/>
                <c:pt idx="0">
                  <c:v>37711</c:v>
                </c:pt>
                <c:pt idx="1">
                  <c:v>37802</c:v>
                </c:pt>
                <c:pt idx="2">
                  <c:v>37894</c:v>
                </c:pt>
                <c:pt idx="3">
                  <c:v>37986</c:v>
                </c:pt>
                <c:pt idx="4">
                  <c:v>38077</c:v>
                </c:pt>
                <c:pt idx="5">
                  <c:v>38168</c:v>
                </c:pt>
                <c:pt idx="6">
                  <c:v>38260</c:v>
                </c:pt>
                <c:pt idx="7">
                  <c:v>38352</c:v>
                </c:pt>
                <c:pt idx="8">
                  <c:v>38442</c:v>
                </c:pt>
                <c:pt idx="9">
                  <c:v>38533</c:v>
                </c:pt>
                <c:pt idx="10">
                  <c:v>38625</c:v>
                </c:pt>
                <c:pt idx="11">
                  <c:v>38717</c:v>
                </c:pt>
                <c:pt idx="12">
                  <c:v>38807</c:v>
                </c:pt>
                <c:pt idx="13">
                  <c:v>38898</c:v>
                </c:pt>
                <c:pt idx="14">
                  <c:v>38990</c:v>
                </c:pt>
                <c:pt idx="15">
                  <c:v>39082</c:v>
                </c:pt>
                <c:pt idx="16">
                  <c:v>39172</c:v>
                </c:pt>
                <c:pt idx="17">
                  <c:v>39263</c:v>
                </c:pt>
                <c:pt idx="18">
                  <c:v>39355</c:v>
                </c:pt>
                <c:pt idx="19">
                  <c:v>39447</c:v>
                </c:pt>
                <c:pt idx="20">
                  <c:v>39538</c:v>
                </c:pt>
                <c:pt idx="21">
                  <c:v>39629</c:v>
                </c:pt>
                <c:pt idx="22">
                  <c:v>39721</c:v>
                </c:pt>
                <c:pt idx="23">
                  <c:v>39813</c:v>
                </c:pt>
                <c:pt idx="24">
                  <c:v>39903</c:v>
                </c:pt>
                <c:pt idx="25">
                  <c:v>39994</c:v>
                </c:pt>
                <c:pt idx="26">
                  <c:v>40086</c:v>
                </c:pt>
                <c:pt idx="27">
                  <c:v>40178</c:v>
                </c:pt>
                <c:pt idx="28">
                  <c:v>40268</c:v>
                </c:pt>
                <c:pt idx="29">
                  <c:v>40359</c:v>
                </c:pt>
                <c:pt idx="30">
                  <c:v>40451</c:v>
                </c:pt>
                <c:pt idx="31">
                  <c:v>40543</c:v>
                </c:pt>
                <c:pt idx="32">
                  <c:v>40633</c:v>
                </c:pt>
                <c:pt idx="33">
                  <c:v>40724</c:v>
                </c:pt>
                <c:pt idx="34">
                  <c:v>40816</c:v>
                </c:pt>
                <c:pt idx="35">
                  <c:v>40908</c:v>
                </c:pt>
                <c:pt idx="36">
                  <c:v>40999</c:v>
                </c:pt>
                <c:pt idx="37">
                  <c:v>41090</c:v>
                </c:pt>
                <c:pt idx="38">
                  <c:v>41182</c:v>
                </c:pt>
                <c:pt idx="39">
                  <c:v>41274</c:v>
                </c:pt>
                <c:pt idx="40">
                  <c:v>41364</c:v>
                </c:pt>
                <c:pt idx="41">
                  <c:v>41455</c:v>
                </c:pt>
                <c:pt idx="42">
                  <c:v>41547</c:v>
                </c:pt>
                <c:pt idx="43">
                  <c:v>41639</c:v>
                </c:pt>
                <c:pt idx="44">
                  <c:v>41729</c:v>
                </c:pt>
                <c:pt idx="45">
                  <c:v>41820</c:v>
                </c:pt>
                <c:pt idx="46">
                  <c:v>41912</c:v>
                </c:pt>
                <c:pt idx="47">
                  <c:v>42004</c:v>
                </c:pt>
                <c:pt idx="48">
                  <c:v>42094</c:v>
                </c:pt>
                <c:pt idx="49">
                  <c:v>42185</c:v>
                </c:pt>
                <c:pt idx="50">
                  <c:v>42277</c:v>
                </c:pt>
                <c:pt idx="51">
                  <c:v>42369</c:v>
                </c:pt>
                <c:pt idx="52">
                  <c:v>42460</c:v>
                </c:pt>
                <c:pt idx="53">
                  <c:v>42551</c:v>
                </c:pt>
                <c:pt idx="54">
                  <c:v>42643</c:v>
                </c:pt>
                <c:pt idx="55">
                  <c:v>42735</c:v>
                </c:pt>
                <c:pt idx="56">
                  <c:v>42825</c:v>
                </c:pt>
                <c:pt idx="57">
                  <c:v>42916</c:v>
                </c:pt>
                <c:pt idx="58">
                  <c:v>43008</c:v>
                </c:pt>
                <c:pt idx="59">
                  <c:v>43100</c:v>
                </c:pt>
                <c:pt idx="60">
                  <c:v>43190</c:v>
                </c:pt>
                <c:pt idx="61">
                  <c:v>43281</c:v>
                </c:pt>
                <c:pt idx="62">
                  <c:v>43373</c:v>
                </c:pt>
                <c:pt idx="63">
                  <c:v>43465</c:v>
                </c:pt>
                <c:pt idx="64">
                  <c:v>43555</c:v>
                </c:pt>
                <c:pt idx="65">
                  <c:v>43646</c:v>
                </c:pt>
                <c:pt idx="66">
                  <c:v>43738</c:v>
                </c:pt>
                <c:pt idx="67">
                  <c:v>43830</c:v>
                </c:pt>
                <c:pt idx="68">
                  <c:v>43921</c:v>
                </c:pt>
                <c:pt idx="69">
                  <c:v>44012</c:v>
                </c:pt>
                <c:pt idx="70">
                  <c:v>44104</c:v>
                </c:pt>
                <c:pt idx="71">
                  <c:v>44196</c:v>
                </c:pt>
                <c:pt idx="72">
                  <c:v>44286</c:v>
                </c:pt>
                <c:pt idx="73">
                  <c:v>44377</c:v>
                </c:pt>
                <c:pt idx="74">
                  <c:v>44469</c:v>
                </c:pt>
                <c:pt idx="75">
                  <c:v>44561</c:v>
                </c:pt>
                <c:pt idx="76">
                  <c:v>44651</c:v>
                </c:pt>
              </c:numCache>
            </c:numRef>
          </c:cat>
          <c:val>
            <c:numRef>
              <c:f>Sheet1!$D$2:$D$78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1330232"/>
        <c:axId val="481326312"/>
      </c:area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ՖՑԻ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Sheet1!$A$2:$A$78</c:f>
              <c:numCache>
                <c:formatCode>m/d/yyyy</c:formatCode>
                <c:ptCount val="77"/>
                <c:pt idx="0">
                  <c:v>37711</c:v>
                </c:pt>
                <c:pt idx="1">
                  <c:v>37802</c:v>
                </c:pt>
                <c:pt idx="2">
                  <c:v>37894</c:v>
                </c:pt>
                <c:pt idx="3">
                  <c:v>37986</c:v>
                </c:pt>
                <c:pt idx="4">
                  <c:v>38077</c:v>
                </c:pt>
                <c:pt idx="5">
                  <c:v>38168</c:v>
                </c:pt>
                <c:pt idx="6">
                  <c:v>38260</c:v>
                </c:pt>
                <c:pt idx="7">
                  <c:v>38352</c:v>
                </c:pt>
                <c:pt idx="8">
                  <c:v>38442</c:v>
                </c:pt>
                <c:pt idx="9">
                  <c:v>38533</c:v>
                </c:pt>
                <c:pt idx="10">
                  <c:v>38625</c:v>
                </c:pt>
                <c:pt idx="11">
                  <c:v>38717</c:v>
                </c:pt>
                <c:pt idx="12">
                  <c:v>38807</c:v>
                </c:pt>
                <c:pt idx="13">
                  <c:v>38898</c:v>
                </c:pt>
                <c:pt idx="14">
                  <c:v>38990</c:v>
                </c:pt>
                <c:pt idx="15">
                  <c:v>39082</c:v>
                </c:pt>
                <c:pt idx="16">
                  <c:v>39172</c:v>
                </c:pt>
                <c:pt idx="17">
                  <c:v>39263</c:v>
                </c:pt>
                <c:pt idx="18">
                  <c:v>39355</c:v>
                </c:pt>
                <c:pt idx="19">
                  <c:v>39447</c:v>
                </c:pt>
                <c:pt idx="20">
                  <c:v>39538</c:v>
                </c:pt>
                <c:pt idx="21">
                  <c:v>39629</c:v>
                </c:pt>
                <c:pt idx="22">
                  <c:v>39721</c:v>
                </c:pt>
                <c:pt idx="23">
                  <c:v>39813</c:v>
                </c:pt>
                <c:pt idx="24">
                  <c:v>39903</c:v>
                </c:pt>
                <c:pt idx="25">
                  <c:v>39994</c:v>
                </c:pt>
                <c:pt idx="26">
                  <c:v>40086</c:v>
                </c:pt>
                <c:pt idx="27">
                  <c:v>40178</c:v>
                </c:pt>
                <c:pt idx="28">
                  <c:v>40268</c:v>
                </c:pt>
                <c:pt idx="29">
                  <c:v>40359</c:v>
                </c:pt>
                <c:pt idx="30">
                  <c:v>40451</c:v>
                </c:pt>
                <c:pt idx="31">
                  <c:v>40543</c:v>
                </c:pt>
                <c:pt idx="32">
                  <c:v>40633</c:v>
                </c:pt>
                <c:pt idx="33">
                  <c:v>40724</c:v>
                </c:pt>
                <c:pt idx="34">
                  <c:v>40816</c:v>
                </c:pt>
                <c:pt idx="35">
                  <c:v>40908</c:v>
                </c:pt>
                <c:pt idx="36">
                  <c:v>40999</c:v>
                </c:pt>
                <c:pt idx="37">
                  <c:v>41090</c:v>
                </c:pt>
                <c:pt idx="38">
                  <c:v>41182</c:v>
                </c:pt>
                <c:pt idx="39">
                  <c:v>41274</c:v>
                </c:pt>
                <c:pt idx="40">
                  <c:v>41364</c:v>
                </c:pt>
                <c:pt idx="41">
                  <c:v>41455</c:v>
                </c:pt>
                <c:pt idx="42">
                  <c:v>41547</c:v>
                </c:pt>
                <c:pt idx="43">
                  <c:v>41639</c:v>
                </c:pt>
                <c:pt idx="44">
                  <c:v>41729</c:v>
                </c:pt>
                <c:pt idx="45">
                  <c:v>41820</c:v>
                </c:pt>
                <c:pt idx="46">
                  <c:v>41912</c:v>
                </c:pt>
                <c:pt idx="47">
                  <c:v>42004</c:v>
                </c:pt>
                <c:pt idx="48">
                  <c:v>42094</c:v>
                </c:pt>
                <c:pt idx="49">
                  <c:v>42185</c:v>
                </c:pt>
                <c:pt idx="50">
                  <c:v>42277</c:v>
                </c:pt>
                <c:pt idx="51">
                  <c:v>42369</c:v>
                </c:pt>
                <c:pt idx="52">
                  <c:v>42460</c:v>
                </c:pt>
                <c:pt idx="53">
                  <c:v>42551</c:v>
                </c:pt>
                <c:pt idx="54">
                  <c:v>42643</c:v>
                </c:pt>
                <c:pt idx="55">
                  <c:v>42735</c:v>
                </c:pt>
                <c:pt idx="56">
                  <c:v>42825</c:v>
                </c:pt>
                <c:pt idx="57">
                  <c:v>42916</c:v>
                </c:pt>
                <c:pt idx="58">
                  <c:v>43008</c:v>
                </c:pt>
                <c:pt idx="59">
                  <c:v>43100</c:v>
                </c:pt>
                <c:pt idx="60">
                  <c:v>43190</c:v>
                </c:pt>
                <c:pt idx="61">
                  <c:v>43281</c:v>
                </c:pt>
                <c:pt idx="62">
                  <c:v>43373</c:v>
                </c:pt>
                <c:pt idx="63">
                  <c:v>43465</c:v>
                </c:pt>
                <c:pt idx="64">
                  <c:v>43555</c:v>
                </c:pt>
                <c:pt idx="65">
                  <c:v>43646</c:v>
                </c:pt>
                <c:pt idx="66">
                  <c:v>43738</c:v>
                </c:pt>
                <c:pt idx="67">
                  <c:v>43830</c:v>
                </c:pt>
                <c:pt idx="68">
                  <c:v>43921</c:v>
                </c:pt>
                <c:pt idx="69">
                  <c:v>44012</c:v>
                </c:pt>
                <c:pt idx="70">
                  <c:v>44104</c:v>
                </c:pt>
                <c:pt idx="71">
                  <c:v>44196</c:v>
                </c:pt>
                <c:pt idx="72">
                  <c:v>44286</c:v>
                </c:pt>
                <c:pt idx="73">
                  <c:v>44377</c:v>
                </c:pt>
                <c:pt idx="74">
                  <c:v>44469</c:v>
                </c:pt>
                <c:pt idx="75">
                  <c:v>44561</c:v>
                </c:pt>
                <c:pt idx="76">
                  <c:v>44651</c:v>
                </c:pt>
              </c:numCache>
            </c:numRef>
          </c:cat>
          <c:val>
            <c:numRef>
              <c:f>Sheet1!$B$2:$B$78</c:f>
              <c:numCache>
                <c:formatCode>General</c:formatCode>
                <c:ptCount val="77"/>
                <c:pt idx="0">
                  <c:v>3.7051088069079502E-2</c:v>
                </c:pt>
                <c:pt idx="1">
                  <c:v>3.2288859267196497E-2</c:v>
                </c:pt>
                <c:pt idx="2">
                  <c:v>2.9340036015695899E-2</c:v>
                </c:pt>
                <c:pt idx="3">
                  <c:v>2.88544833318151E-2</c:v>
                </c:pt>
                <c:pt idx="4">
                  <c:v>3.0433305695800501E-2</c:v>
                </c:pt>
                <c:pt idx="5">
                  <c:v>3.2526907921907003E-2</c:v>
                </c:pt>
                <c:pt idx="6">
                  <c:v>3.5969469344306698E-2</c:v>
                </c:pt>
                <c:pt idx="7">
                  <c:v>4.1081557000276103E-2</c:v>
                </c:pt>
                <c:pt idx="8">
                  <c:v>4.4577947798215299E-2</c:v>
                </c:pt>
                <c:pt idx="9">
                  <c:v>4.9806687923016603E-2</c:v>
                </c:pt>
                <c:pt idx="10">
                  <c:v>5.5571093516004602E-2</c:v>
                </c:pt>
                <c:pt idx="11">
                  <c:v>6.3125461307942596E-2</c:v>
                </c:pt>
                <c:pt idx="12">
                  <c:v>7.0077505240395702E-2</c:v>
                </c:pt>
                <c:pt idx="13">
                  <c:v>7.8265352770539295E-2</c:v>
                </c:pt>
                <c:pt idx="14">
                  <c:v>8.6090930979977595E-2</c:v>
                </c:pt>
                <c:pt idx="15">
                  <c:v>9.8261126725659398E-2</c:v>
                </c:pt>
                <c:pt idx="16">
                  <c:v>0.12238169870876101</c:v>
                </c:pt>
                <c:pt idx="17">
                  <c:v>0.15814557249887301</c:v>
                </c:pt>
                <c:pt idx="18">
                  <c:v>0.205164476568793</c:v>
                </c:pt>
                <c:pt idx="19">
                  <c:v>0.260821608267787</c:v>
                </c:pt>
                <c:pt idx="20">
                  <c:v>0.32451704333262199</c:v>
                </c:pt>
                <c:pt idx="21">
                  <c:v>0.379515899646587</c:v>
                </c:pt>
                <c:pt idx="22">
                  <c:v>0.39582724516458501</c:v>
                </c:pt>
                <c:pt idx="23">
                  <c:v>0.33889452645615897</c:v>
                </c:pt>
                <c:pt idx="24">
                  <c:v>0.223118646185403</c:v>
                </c:pt>
                <c:pt idx="25">
                  <c:v>0.103135227064659</c:v>
                </c:pt>
                <c:pt idx="26">
                  <c:v>5.3753745009933601E-2</c:v>
                </c:pt>
                <c:pt idx="27">
                  <c:v>5.0748319385477102E-2</c:v>
                </c:pt>
                <c:pt idx="28">
                  <c:v>7.38734042612363E-2</c:v>
                </c:pt>
                <c:pt idx="29">
                  <c:v>0.113791620907952</c:v>
                </c:pt>
                <c:pt idx="30">
                  <c:v>0.169928339945252</c:v>
                </c:pt>
                <c:pt idx="31">
                  <c:v>0.22506784846608399</c:v>
                </c:pt>
                <c:pt idx="32">
                  <c:v>0.26869756260702299</c:v>
                </c:pt>
                <c:pt idx="33">
                  <c:v>0.29872159180255498</c:v>
                </c:pt>
                <c:pt idx="34">
                  <c:v>0.30761472904933101</c:v>
                </c:pt>
                <c:pt idx="35">
                  <c:v>0.28253307584513399</c:v>
                </c:pt>
                <c:pt idx="36">
                  <c:v>0.26079038909325303</c:v>
                </c:pt>
                <c:pt idx="37">
                  <c:v>0.26965312108994799</c:v>
                </c:pt>
                <c:pt idx="38">
                  <c:v>0.29585053673386902</c:v>
                </c:pt>
                <c:pt idx="39">
                  <c:v>0.32595109762951602</c:v>
                </c:pt>
                <c:pt idx="40">
                  <c:v>0.328101180512123</c:v>
                </c:pt>
                <c:pt idx="41">
                  <c:v>0.28816966529557297</c:v>
                </c:pt>
                <c:pt idx="42">
                  <c:v>0.22734324888388699</c:v>
                </c:pt>
                <c:pt idx="43">
                  <c:v>0.16376855855686201</c:v>
                </c:pt>
                <c:pt idx="44">
                  <c:v>0.11127799568791701</c:v>
                </c:pt>
                <c:pt idx="45">
                  <c:v>0.11612235230776</c:v>
                </c:pt>
                <c:pt idx="46">
                  <c:v>0.155179765838596</c:v>
                </c:pt>
                <c:pt idx="47">
                  <c:v>0.16653702575054999</c:v>
                </c:pt>
                <c:pt idx="48">
                  <c:v>0.132060665988425</c:v>
                </c:pt>
                <c:pt idx="49">
                  <c:v>6.75416014223955E-2</c:v>
                </c:pt>
                <c:pt idx="50">
                  <c:v>2.2032965399427298E-2</c:v>
                </c:pt>
                <c:pt idx="51">
                  <c:v>4.6920185455192904E-3</c:v>
                </c:pt>
                <c:pt idx="52">
                  <c:v>2.6432854518704699E-3</c:v>
                </c:pt>
                <c:pt idx="53">
                  <c:v>8.6649818805301908E-3</c:v>
                </c:pt>
                <c:pt idx="54">
                  <c:v>2.31977316783194E-2</c:v>
                </c:pt>
                <c:pt idx="55">
                  <c:v>4.4388377817550603E-2</c:v>
                </c:pt>
                <c:pt idx="56">
                  <c:v>6.0458151490177803E-2</c:v>
                </c:pt>
                <c:pt idx="57">
                  <c:v>7.8641899141850199E-2</c:v>
                </c:pt>
                <c:pt idx="58">
                  <c:v>0.103322619668495</c:v>
                </c:pt>
                <c:pt idx="59">
                  <c:v>0.13840694527285599</c:v>
                </c:pt>
                <c:pt idx="60">
                  <c:v>0.164354410272368</c:v>
                </c:pt>
                <c:pt idx="61">
                  <c:v>0.182798992668607</c:v>
                </c:pt>
                <c:pt idx="62">
                  <c:v>0.19354879088750099</c:v>
                </c:pt>
                <c:pt idx="63">
                  <c:v>0.19309807796821901</c:v>
                </c:pt>
                <c:pt idx="64">
                  <c:v>0.20431479878228601</c:v>
                </c:pt>
                <c:pt idx="65">
                  <c:v>0.220557657189561</c:v>
                </c:pt>
                <c:pt idx="66">
                  <c:v>0.234899107929639</c:v>
                </c:pt>
                <c:pt idx="67">
                  <c:v>0.245533013132155</c:v>
                </c:pt>
                <c:pt idx="68">
                  <c:v>0.217125754812866</c:v>
                </c:pt>
                <c:pt idx="69">
                  <c:v>0.16405202498315899</c:v>
                </c:pt>
                <c:pt idx="70">
                  <c:v>0.11311834769036</c:v>
                </c:pt>
                <c:pt idx="71">
                  <c:v>5.8201520053039302E-2</c:v>
                </c:pt>
                <c:pt idx="72">
                  <c:v>3.1579867432811298E-2</c:v>
                </c:pt>
                <c:pt idx="73">
                  <c:v>4.1341877535992201E-2</c:v>
                </c:pt>
                <c:pt idx="74">
                  <c:v>6.1716578581108697E-2</c:v>
                </c:pt>
                <c:pt idx="75">
                  <c:v>8.7228015621798799E-2</c:v>
                </c:pt>
                <c:pt idx="76">
                  <c:v>0.11449853705831101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317-43B7-A4E8-BA84F9117A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Մեդիան</c:v>
                </c:pt>
              </c:strCache>
            </c:strRef>
          </c:tx>
          <c:spPr>
            <a:ln w="22225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Sheet1!$A$2:$A$78</c:f>
              <c:numCache>
                <c:formatCode>m/d/yyyy</c:formatCode>
                <c:ptCount val="77"/>
                <c:pt idx="0">
                  <c:v>37711</c:v>
                </c:pt>
                <c:pt idx="1">
                  <c:v>37802</c:v>
                </c:pt>
                <c:pt idx="2">
                  <c:v>37894</c:v>
                </c:pt>
                <c:pt idx="3">
                  <c:v>37986</c:v>
                </c:pt>
                <c:pt idx="4">
                  <c:v>38077</c:v>
                </c:pt>
                <c:pt idx="5">
                  <c:v>38168</c:v>
                </c:pt>
                <c:pt idx="6">
                  <c:v>38260</c:v>
                </c:pt>
                <c:pt idx="7">
                  <c:v>38352</c:v>
                </c:pt>
                <c:pt idx="8">
                  <c:v>38442</c:v>
                </c:pt>
                <c:pt idx="9">
                  <c:v>38533</c:v>
                </c:pt>
                <c:pt idx="10">
                  <c:v>38625</c:v>
                </c:pt>
                <c:pt idx="11">
                  <c:v>38717</c:v>
                </c:pt>
                <c:pt idx="12">
                  <c:v>38807</c:v>
                </c:pt>
                <c:pt idx="13">
                  <c:v>38898</c:v>
                </c:pt>
                <c:pt idx="14">
                  <c:v>38990</c:v>
                </c:pt>
                <c:pt idx="15">
                  <c:v>39082</c:v>
                </c:pt>
                <c:pt idx="16">
                  <c:v>39172</c:v>
                </c:pt>
                <c:pt idx="17">
                  <c:v>39263</c:v>
                </c:pt>
                <c:pt idx="18">
                  <c:v>39355</c:v>
                </c:pt>
                <c:pt idx="19">
                  <c:v>39447</c:v>
                </c:pt>
                <c:pt idx="20">
                  <c:v>39538</c:v>
                </c:pt>
                <c:pt idx="21">
                  <c:v>39629</c:v>
                </c:pt>
                <c:pt idx="22">
                  <c:v>39721</c:v>
                </c:pt>
                <c:pt idx="23">
                  <c:v>39813</c:v>
                </c:pt>
                <c:pt idx="24">
                  <c:v>39903</c:v>
                </c:pt>
                <c:pt idx="25">
                  <c:v>39994</c:v>
                </c:pt>
                <c:pt idx="26">
                  <c:v>40086</c:v>
                </c:pt>
                <c:pt idx="27">
                  <c:v>40178</c:v>
                </c:pt>
                <c:pt idx="28">
                  <c:v>40268</c:v>
                </c:pt>
                <c:pt idx="29">
                  <c:v>40359</c:v>
                </c:pt>
                <c:pt idx="30">
                  <c:v>40451</c:v>
                </c:pt>
                <c:pt idx="31">
                  <c:v>40543</c:v>
                </c:pt>
                <c:pt idx="32">
                  <c:v>40633</c:v>
                </c:pt>
                <c:pt idx="33">
                  <c:v>40724</c:v>
                </c:pt>
                <c:pt idx="34">
                  <c:v>40816</c:v>
                </c:pt>
                <c:pt idx="35">
                  <c:v>40908</c:v>
                </c:pt>
                <c:pt idx="36">
                  <c:v>40999</c:v>
                </c:pt>
                <c:pt idx="37">
                  <c:v>41090</c:v>
                </c:pt>
                <c:pt idx="38">
                  <c:v>41182</c:v>
                </c:pt>
                <c:pt idx="39">
                  <c:v>41274</c:v>
                </c:pt>
                <c:pt idx="40">
                  <c:v>41364</c:v>
                </c:pt>
                <c:pt idx="41">
                  <c:v>41455</c:v>
                </c:pt>
                <c:pt idx="42">
                  <c:v>41547</c:v>
                </c:pt>
                <c:pt idx="43">
                  <c:v>41639</c:v>
                </c:pt>
                <c:pt idx="44">
                  <c:v>41729</c:v>
                </c:pt>
                <c:pt idx="45">
                  <c:v>41820</c:v>
                </c:pt>
                <c:pt idx="46">
                  <c:v>41912</c:v>
                </c:pt>
                <c:pt idx="47">
                  <c:v>42004</c:v>
                </c:pt>
                <c:pt idx="48">
                  <c:v>42094</c:v>
                </c:pt>
                <c:pt idx="49">
                  <c:v>42185</c:v>
                </c:pt>
                <c:pt idx="50">
                  <c:v>42277</c:v>
                </c:pt>
                <c:pt idx="51">
                  <c:v>42369</c:v>
                </c:pt>
                <c:pt idx="52">
                  <c:v>42460</c:v>
                </c:pt>
                <c:pt idx="53">
                  <c:v>42551</c:v>
                </c:pt>
                <c:pt idx="54">
                  <c:v>42643</c:v>
                </c:pt>
                <c:pt idx="55">
                  <c:v>42735</c:v>
                </c:pt>
                <c:pt idx="56">
                  <c:v>42825</c:v>
                </c:pt>
                <c:pt idx="57">
                  <c:v>42916</c:v>
                </c:pt>
                <c:pt idx="58">
                  <c:v>43008</c:v>
                </c:pt>
                <c:pt idx="59">
                  <c:v>43100</c:v>
                </c:pt>
                <c:pt idx="60">
                  <c:v>43190</c:v>
                </c:pt>
                <c:pt idx="61">
                  <c:v>43281</c:v>
                </c:pt>
                <c:pt idx="62">
                  <c:v>43373</c:v>
                </c:pt>
                <c:pt idx="63">
                  <c:v>43465</c:v>
                </c:pt>
                <c:pt idx="64">
                  <c:v>43555</c:v>
                </c:pt>
                <c:pt idx="65">
                  <c:v>43646</c:v>
                </c:pt>
                <c:pt idx="66">
                  <c:v>43738</c:v>
                </c:pt>
                <c:pt idx="67">
                  <c:v>43830</c:v>
                </c:pt>
                <c:pt idx="68">
                  <c:v>43921</c:v>
                </c:pt>
                <c:pt idx="69">
                  <c:v>44012</c:v>
                </c:pt>
                <c:pt idx="70">
                  <c:v>44104</c:v>
                </c:pt>
                <c:pt idx="71">
                  <c:v>44196</c:v>
                </c:pt>
                <c:pt idx="72">
                  <c:v>44286</c:v>
                </c:pt>
                <c:pt idx="73">
                  <c:v>44377</c:v>
                </c:pt>
                <c:pt idx="74">
                  <c:v>44469</c:v>
                </c:pt>
                <c:pt idx="75">
                  <c:v>44561</c:v>
                </c:pt>
                <c:pt idx="76">
                  <c:v>44651</c:v>
                </c:pt>
              </c:numCache>
            </c:numRef>
          </c:cat>
          <c:val>
            <c:numRef>
              <c:f>Sheet1!$C$2:$C$78</c:f>
              <c:numCache>
                <c:formatCode>0.0%</c:formatCode>
                <c:ptCount val="77"/>
                <c:pt idx="0">
                  <c:v>0.11449853705831101</c:v>
                </c:pt>
                <c:pt idx="1">
                  <c:v>0.11449853705831101</c:v>
                </c:pt>
                <c:pt idx="2">
                  <c:v>0.11449853705831101</c:v>
                </c:pt>
                <c:pt idx="3">
                  <c:v>0.11449853705831101</c:v>
                </c:pt>
                <c:pt idx="4">
                  <c:v>0.11449853705831101</c:v>
                </c:pt>
                <c:pt idx="5">
                  <c:v>0.11449853705831101</c:v>
                </c:pt>
                <c:pt idx="6">
                  <c:v>0.11449853705831101</c:v>
                </c:pt>
                <c:pt idx="7">
                  <c:v>0.11449853705831101</c:v>
                </c:pt>
                <c:pt idx="8">
                  <c:v>0.11449853705831101</c:v>
                </c:pt>
                <c:pt idx="9">
                  <c:v>0.11449853705831101</c:v>
                </c:pt>
                <c:pt idx="10">
                  <c:v>0.11449853705831101</c:v>
                </c:pt>
                <c:pt idx="11">
                  <c:v>0.11449853705831101</c:v>
                </c:pt>
                <c:pt idx="12">
                  <c:v>0.11449853705831101</c:v>
                </c:pt>
                <c:pt idx="13">
                  <c:v>0.11449853705831101</c:v>
                </c:pt>
                <c:pt idx="14">
                  <c:v>0.11449853705831101</c:v>
                </c:pt>
                <c:pt idx="15">
                  <c:v>0.11449853705831101</c:v>
                </c:pt>
                <c:pt idx="16">
                  <c:v>0.11449853705831101</c:v>
                </c:pt>
                <c:pt idx="17">
                  <c:v>0.11449853705831101</c:v>
                </c:pt>
                <c:pt idx="18">
                  <c:v>0.11449853705831101</c:v>
                </c:pt>
                <c:pt idx="19">
                  <c:v>0.11449853705831101</c:v>
                </c:pt>
                <c:pt idx="20">
                  <c:v>0.11449853705831101</c:v>
                </c:pt>
                <c:pt idx="21">
                  <c:v>0.11449853705831101</c:v>
                </c:pt>
                <c:pt idx="22">
                  <c:v>0.11449853705831101</c:v>
                </c:pt>
                <c:pt idx="23">
                  <c:v>0.11449853705831101</c:v>
                </c:pt>
                <c:pt idx="24">
                  <c:v>0.11449853705831101</c:v>
                </c:pt>
                <c:pt idx="25">
                  <c:v>0.11449853705831101</c:v>
                </c:pt>
                <c:pt idx="26">
                  <c:v>0.11449853705831101</c:v>
                </c:pt>
                <c:pt idx="27">
                  <c:v>0.11449853705831101</c:v>
                </c:pt>
                <c:pt idx="28">
                  <c:v>0.11449853705831101</c:v>
                </c:pt>
                <c:pt idx="29">
                  <c:v>0.11449853705831101</c:v>
                </c:pt>
                <c:pt idx="30">
                  <c:v>0.11449853705831101</c:v>
                </c:pt>
                <c:pt idx="31">
                  <c:v>0.11449853705831101</c:v>
                </c:pt>
                <c:pt idx="32">
                  <c:v>0.11449853705831101</c:v>
                </c:pt>
                <c:pt idx="33">
                  <c:v>0.11449853705831101</c:v>
                </c:pt>
                <c:pt idx="34">
                  <c:v>0.11449853705831101</c:v>
                </c:pt>
                <c:pt idx="35">
                  <c:v>0.11449853705831101</c:v>
                </c:pt>
                <c:pt idx="36">
                  <c:v>0.11449853705831101</c:v>
                </c:pt>
                <c:pt idx="37">
                  <c:v>0.11449853705831101</c:v>
                </c:pt>
                <c:pt idx="38">
                  <c:v>0.11449853705831101</c:v>
                </c:pt>
                <c:pt idx="39">
                  <c:v>0.11449853705831101</c:v>
                </c:pt>
                <c:pt idx="40">
                  <c:v>0.11449853705831101</c:v>
                </c:pt>
                <c:pt idx="41">
                  <c:v>0.11449853705831101</c:v>
                </c:pt>
                <c:pt idx="42">
                  <c:v>0.11449853705831101</c:v>
                </c:pt>
                <c:pt idx="43">
                  <c:v>0.11449853705831101</c:v>
                </c:pt>
                <c:pt idx="44">
                  <c:v>0.11449853705831101</c:v>
                </c:pt>
                <c:pt idx="45">
                  <c:v>0.11449853705831101</c:v>
                </c:pt>
                <c:pt idx="46">
                  <c:v>0.11449853705831101</c:v>
                </c:pt>
                <c:pt idx="47">
                  <c:v>0.11449853705831101</c:v>
                </c:pt>
                <c:pt idx="48">
                  <c:v>0.11449853705831101</c:v>
                </c:pt>
                <c:pt idx="49">
                  <c:v>0.11449853705831101</c:v>
                </c:pt>
                <c:pt idx="50">
                  <c:v>0.11449853705831101</c:v>
                </c:pt>
                <c:pt idx="51">
                  <c:v>0.11449853705831101</c:v>
                </c:pt>
                <c:pt idx="52">
                  <c:v>0.11449853705831101</c:v>
                </c:pt>
                <c:pt idx="53">
                  <c:v>0.11449853705831101</c:v>
                </c:pt>
                <c:pt idx="54">
                  <c:v>0.11449853705831101</c:v>
                </c:pt>
                <c:pt idx="55">
                  <c:v>0.11449853705831101</c:v>
                </c:pt>
                <c:pt idx="56">
                  <c:v>0.11449853705831101</c:v>
                </c:pt>
                <c:pt idx="57">
                  <c:v>0.11449853705831101</c:v>
                </c:pt>
                <c:pt idx="58">
                  <c:v>0.11449853705831101</c:v>
                </c:pt>
                <c:pt idx="59">
                  <c:v>0.11449853705831101</c:v>
                </c:pt>
                <c:pt idx="60">
                  <c:v>0.11449853705831101</c:v>
                </c:pt>
                <c:pt idx="61">
                  <c:v>0.11449853705831101</c:v>
                </c:pt>
                <c:pt idx="62">
                  <c:v>0.11449853705831101</c:v>
                </c:pt>
                <c:pt idx="63">
                  <c:v>0.11449853705831101</c:v>
                </c:pt>
                <c:pt idx="64">
                  <c:v>0.11449853705831101</c:v>
                </c:pt>
                <c:pt idx="65">
                  <c:v>0.11449853705831101</c:v>
                </c:pt>
                <c:pt idx="66">
                  <c:v>0.11449853705831101</c:v>
                </c:pt>
                <c:pt idx="67">
                  <c:v>0.11449853705831101</c:v>
                </c:pt>
                <c:pt idx="68">
                  <c:v>0.11449853705831101</c:v>
                </c:pt>
                <c:pt idx="69">
                  <c:v>0.11449853705831101</c:v>
                </c:pt>
                <c:pt idx="70">
                  <c:v>0.11449853705831101</c:v>
                </c:pt>
                <c:pt idx="71">
                  <c:v>0.11449853705831101</c:v>
                </c:pt>
                <c:pt idx="72">
                  <c:v>0.11449853705831101</c:v>
                </c:pt>
                <c:pt idx="73">
                  <c:v>0.11449853705831101</c:v>
                </c:pt>
                <c:pt idx="74">
                  <c:v>0.11449853705831101</c:v>
                </c:pt>
                <c:pt idx="75">
                  <c:v>0.11449853705831101</c:v>
                </c:pt>
                <c:pt idx="76">
                  <c:v>0.11449853705831101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317-43B7-A4E8-BA84F9117A5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ՖՑԻ՝ առանց հիփոթեքի եւ անշարժ գույքի գների նպաստման</c:v>
                </c:pt>
              </c:strCache>
            </c:strRef>
          </c:tx>
          <c:spPr>
            <a:ln w="2222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Sheet1!$A$2:$A$78</c:f>
              <c:numCache>
                <c:formatCode>m/d/yyyy</c:formatCode>
                <c:ptCount val="77"/>
                <c:pt idx="0">
                  <c:v>37711</c:v>
                </c:pt>
                <c:pt idx="1">
                  <c:v>37802</c:v>
                </c:pt>
                <c:pt idx="2">
                  <c:v>37894</c:v>
                </c:pt>
                <c:pt idx="3">
                  <c:v>37986</c:v>
                </c:pt>
                <c:pt idx="4">
                  <c:v>38077</c:v>
                </c:pt>
                <c:pt idx="5">
                  <c:v>38168</c:v>
                </c:pt>
                <c:pt idx="6">
                  <c:v>38260</c:v>
                </c:pt>
                <c:pt idx="7">
                  <c:v>38352</c:v>
                </c:pt>
                <c:pt idx="8">
                  <c:v>38442</c:v>
                </c:pt>
                <c:pt idx="9">
                  <c:v>38533</c:v>
                </c:pt>
                <c:pt idx="10">
                  <c:v>38625</c:v>
                </c:pt>
                <c:pt idx="11">
                  <c:v>38717</c:v>
                </c:pt>
                <c:pt idx="12">
                  <c:v>38807</c:v>
                </c:pt>
                <c:pt idx="13">
                  <c:v>38898</c:v>
                </c:pt>
                <c:pt idx="14">
                  <c:v>38990</c:v>
                </c:pt>
                <c:pt idx="15">
                  <c:v>39082</c:v>
                </c:pt>
                <c:pt idx="16">
                  <c:v>39172</c:v>
                </c:pt>
                <c:pt idx="17">
                  <c:v>39263</c:v>
                </c:pt>
                <c:pt idx="18">
                  <c:v>39355</c:v>
                </c:pt>
                <c:pt idx="19">
                  <c:v>39447</c:v>
                </c:pt>
                <c:pt idx="20">
                  <c:v>39538</c:v>
                </c:pt>
                <c:pt idx="21">
                  <c:v>39629</c:v>
                </c:pt>
                <c:pt idx="22">
                  <c:v>39721</c:v>
                </c:pt>
                <c:pt idx="23">
                  <c:v>39813</c:v>
                </c:pt>
                <c:pt idx="24">
                  <c:v>39903</c:v>
                </c:pt>
                <c:pt idx="25">
                  <c:v>39994</c:v>
                </c:pt>
                <c:pt idx="26">
                  <c:v>40086</c:v>
                </c:pt>
                <c:pt idx="27">
                  <c:v>40178</c:v>
                </c:pt>
                <c:pt idx="28">
                  <c:v>40268</c:v>
                </c:pt>
                <c:pt idx="29">
                  <c:v>40359</c:v>
                </c:pt>
                <c:pt idx="30">
                  <c:v>40451</c:v>
                </c:pt>
                <c:pt idx="31">
                  <c:v>40543</c:v>
                </c:pt>
                <c:pt idx="32">
                  <c:v>40633</c:v>
                </c:pt>
                <c:pt idx="33">
                  <c:v>40724</c:v>
                </c:pt>
                <c:pt idx="34">
                  <c:v>40816</c:v>
                </c:pt>
                <c:pt idx="35">
                  <c:v>40908</c:v>
                </c:pt>
                <c:pt idx="36">
                  <c:v>40999</c:v>
                </c:pt>
                <c:pt idx="37">
                  <c:v>41090</c:v>
                </c:pt>
                <c:pt idx="38">
                  <c:v>41182</c:v>
                </c:pt>
                <c:pt idx="39">
                  <c:v>41274</c:v>
                </c:pt>
                <c:pt idx="40">
                  <c:v>41364</c:v>
                </c:pt>
                <c:pt idx="41">
                  <c:v>41455</c:v>
                </c:pt>
                <c:pt idx="42">
                  <c:v>41547</c:v>
                </c:pt>
                <c:pt idx="43">
                  <c:v>41639</c:v>
                </c:pt>
                <c:pt idx="44">
                  <c:v>41729</c:v>
                </c:pt>
                <c:pt idx="45">
                  <c:v>41820</c:v>
                </c:pt>
                <c:pt idx="46">
                  <c:v>41912</c:v>
                </c:pt>
                <c:pt idx="47">
                  <c:v>42004</c:v>
                </c:pt>
                <c:pt idx="48">
                  <c:v>42094</c:v>
                </c:pt>
                <c:pt idx="49">
                  <c:v>42185</c:v>
                </c:pt>
                <c:pt idx="50">
                  <c:v>42277</c:v>
                </c:pt>
                <c:pt idx="51">
                  <c:v>42369</c:v>
                </c:pt>
                <c:pt idx="52">
                  <c:v>42460</c:v>
                </c:pt>
                <c:pt idx="53">
                  <c:v>42551</c:v>
                </c:pt>
                <c:pt idx="54">
                  <c:v>42643</c:v>
                </c:pt>
                <c:pt idx="55">
                  <c:v>42735</c:v>
                </c:pt>
                <c:pt idx="56">
                  <c:v>42825</c:v>
                </c:pt>
                <c:pt idx="57">
                  <c:v>42916</c:v>
                </c:pt>
                <c:pt idx="58">
                  <c:v>43008</c:v>
                </c:pt>
                <c:pt idx="59">
                  <c:v>43100</c:v>
                </c:pt>
                <c:pt idx="60">
                  <c:v>43190</c:v>
                </c:pt>
                <c:pt idx="61">
                  <c:v>43281</c:v>
                </c:pt>
                <c:pt idx="62">
                  <c:v>43373</c:v>
                </c:pt>
                <c:pt idx="63">
                  <c:v>43465</c:v>
                </c:pt>
                <c:pt idx="64">
                  <c:v>43555</c:v>
                </c:pt>
                <c:pt idx="65">
                  <c:v>43646</c:v>
                </c:pt>
                <c:pt idx="66">
                  <c:v>43738</c:v>
                </c:pt>
                <c:pt idx="67">
                  <c:v>43830</c:v>
                </c:pt>
                <c:pt idx="68">
                  <c:v>43921</c:v>
                </c:pt>
                <c:pt idx="69">
                  <c:v>44012</c:v>
                </c:pt>
                <c:pt idx="70">
                  <c:v>44104</c:v>
                </c:pt>
                <c:pt idx="71">
                  <c:v>44196</c:v>
                </c:pt>
                <c:pt idx="72">
                  <c:v>44286</c:v>
                </c:pt>
                <c:pt idx="73">
                  <c:v>44377</c:v>
                </c:pt>
                <c:pt idx="74">
                  <c:v>44469</c:v>
                </c:pt>
                <c:pt idx="75">
                  <c:v>44561</c:v>
                </c:pt>
                <c:pt idx="76">
                  <c:v>44651</c:v>
                </c:pt>
              </c:numCache>
            </c:numRef>
          </c:cat>
          <c:val>
            <c:numRef>
              <c:f>Sheet1!$E$2:$E$78</c:f>
              <c:numCache>
                <c:formatCode>General</c:formatCode>
                <c:ptCount val="77"/>
                <c:pt idx="71">
                  <c:v>5.8201520053039302E-2</c:v>
                </c:pt>
                <c:pt idx="72">
                  <c:v>2.50076387624616E-2</c:v>
                </c:pt>
                <c:pt idx="73">
                  <c:v>7.3936285088013996E-3</c:v>
                </c:pt>
                <c:pt idx="74">
                  <c:v>7.9670791617240198E-3</c:v>
                </c:pt>
                <c:pt idx="75">
                  <c:v>2.1513630577314299E-2</c:v>
                </c:pt>
                <c:pt idx="76">
                  <c:v>4.60148623733996E-2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330232"/>
        <c:axId val="481326312"/>
      </c:lineChart>
      <c:dateAx>
        <c:axId val="481330232"/>
        <c:scaling>
          <c:orientation val="minMax"/>
        </c:scaling>
        <c:delete val="0"/>
        <c:axPos val="b"/>
        <c:numFmt formatCode="[$-409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326312"/>
        <c:crosses val="autoZero"/>
        <c:auto val="1"/>
        <c:lblOffset val="100"/>
        <c:baseTimeUnit val="months"/>
      </c:dateAx>
      <c:valAx>
        <c:axId val="481326312"/>
        <c:scaling>
          <c:orientation val="minMax"/>
          <c:max val="0.4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330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2.5291358286609448E-2"/>
          <c:y val="0.92850732297223937"/>
          <c:w val="0.97470864171339056"/>
          <c:h val="7.1492677027760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5">
                  <a:lumMod val="50000"/>
                </a:schemeClr>
              </a:solidFill>
              <a:latin typeface="GHEA Grapalat" panose="02000506050000020003" pitchFamily="50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Վարկեր/ՀՆԱ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Sheet1!$A$2:$A$90</c:f>
              <c:numCache>
                <c:formatCode>[$-409]mmm\-yy;@</c:formatCode>
                <c:ptCount val="89"/>
                <c:pt idx="0">
                  <c:v>36616</c:v>
                </c:pt>
                <c:pt idx="1">
                  <c:v>36707</c:v>
                </c:pt>
                <c:pt idx="2">
                  <c:v>36799</c:v>
                </c:pt>
                <c:pt idx="3">
                  <c:v>36891</c:v>
                </c:pt>
                <c:pt idx="4">
                  <c:v>36981</c:v>
                </c:pt>
                <c:pt idx="5">
                  <c:v>37072</c:v>
                </c:pt>
                <c:pt idx="6">
                  <c:v>37164</c:v>
                </c:pt>
                <c:pt idx="7">
                  <c:v>37256</c:v>
                </c:pt>
                <c:pt idx="8">
                  <c:v>37346</c:v>
                </c:pt>
                <c:pt idx="9">
                  <c:v>37437</c:v>
                </c:pt>
                <c:pt idx="10">
                  <c:v>37529</c:v>
                </c:pt>
                <c:pt idx="11">
                  <c:v>37621</c:v>
                </c:pt>
                <c:pt idx="12">
                  <c:v>37711</c:v>
                </c:pt>
                <c:pt idx="13">
                  <c:v>37802</c:v>
                </c:pt>
                <c:pt idx="14">
                  <c:v>37894</c:v>
                </c:pt>
                <c:pt idx="15">
                  <c:v>37986</c:v>
                </c:pt>
                <c:pt idx="16">
                  <c:v>38077</c:v>
                </c:pt>
                <c:pt idx="17">
                  <c:v>38168</c:v>
                </c:pt>
                <c:pt idx="18">
                  <c:v>38260</c:v>
                </c:pt>
                <c:pt idx="19">
                  <c:v>38352</c:v>
                </c:pt>
                <c:pt idx="20">
                  <c:v>38442</c:v>
                </c:pt>
                <c:pt idx="21">
                  <c:v>38533</c:v>
                </c:pt>
                <c:pt idx="22">
                  <c:v>38625</c:v>
                </c:pt>
                <c:pt idx="23">
                  <c:v>38717</c:v>
                </c:pt>
                <c:pt idx="24">
                  <c:v>38807</c:v>
                </c:pt>
                <c:pt idx="25">
                  <c:v>38898</c:v>
                </c:pt>
                <c:pt idx="26">
                  <c:v>38990</c:v>
                </c:pt>
                <c:pt idx="27">
                  <c:v>39082</c:v>
                </c:pt>
                <c:pt idx="28">
                  <c:v>39172</c:v>
                </c:pt>
                <c:pt idx="29">
                  <c:v>39263</c:v>
                </c:pt>
                <c:pt idx="30">
                  <c:v>39355</c:v>
                </c:pt>
                <c:pt idx="31">
                  <c:v>39447</c:v>
                </c:pt>
                <c:pt idx="32">
                  <c:v>39538</c:v>
                </c:pt>
                <c:pt idx="33">
                  <c:v>39629</c:v>
                </c:pt>
                <c:pt idx="34">
                  <c:v>39721</c:v>
                </c:pt>
                <c:pt idx="35">
                  <c:v>39813</c:v>
                </c:pt>
                <c:pt idx="36">
                  <c:v>39903</c:v>
                </c:pt>
                <c:pt idx="37">
                  <c:v>39994</c:v>
                </c:pt>
                <c:pt idx="38">
                  <c:v>40086</c:v>
                </c:pt>
                <c:pt idx="39">
                  <c:v>40178</c:v>
                </c:pt>
                <c:pt idx="40">
                  <c:v>40268</c:v>
                </c:pt>
                <c:pt idx="41">
                  <c:v>40359</c:v>
                </c:pt>
                <c:pt idx="42">
                  <c:v>40451</c:v>
                </c:pt>
                <c:pt idx="43">
                  <c:v>40543</c:v>
                </c:pt>
                <c:pt idx="44">
                  <c:v>40633</c:v>
                </c:pt>
                <c:pt idx="45">
                  <c:v>40724</c:v>
                </c:pt>
                <c:pt idx="46">
                  <c:v>40816</c:v>
                </c:pt>
                <c:pt idx="47">
                  <c:v>40908</c:v>
                </c:pt>
                <c:pt idx="48">
                  <c:v>40999</c:v>
                </c:pt>
                <c:pt idx="49">
                  <c:v>41090</c:v>
                </c:pt>
                <c:pt idx="50">
                  <c:v>41182</c:v>
                </c:pt>
                <c:pt idx="51">
                  <c:v>41274</c:v>
                </c:pt>
                <c:pt idx="52">
                  <c:v>41364</c:v>
                </c:pt>
                <c:pt idx="53">
                  <c:v>41455</c:v>
                </c:pt>
                <c:pt idx="54">
                  <c:v>41547</c:v>
                </c:pt>
                <c:pt idx="55">
                  <c:v>41639</c:v>
                </c:pt>
                <c:pt idx="56">
                  <c:v>41729</c:v>
                </c:pt>
                <c:pt idx="57">
                  <c:v>41820</c:v>
                </c:pt>
                <c:pt idx="58">
                  <c:v>41912</c:v>
                </c:pt>
                <c:pt idx="59">
                  <c:v>42004</c:v>
                </c:pt>
                <c:pt idx="60">
                  <c:v>42094</c:v>
                </c:pt>
                <c:pt idx="61">
                  <c:v>42185</c:v>
                </c:pt>
                <c:pt idx="62">
                  <c:v>42277</c:v>
                </c:pt>
                <c:pt idx="63">
                  <c:v>42369</c:v>
                </c:pt>
                <c:pt idx="64">
                  <c:v>42460</c:v>
                </c:pt>
                <c:pt idx="65">
                  <c:v>42551</c:v>
                </c:pt>
                <c:pt idx="66">
                  <c:v>42643</c:v>
                </c:pt>
                <c:pt idx="67">
                  <c:v>42735</c:v>
                </c:pt>
                <c:pt idx="68">
                  <c:v>42825</c:v>
                </c:pt>
                <c:pt idx="69">
                  <c:v>42916</c:v>
                </c:pt>
                <c:pt idx="70">
                  <c:v>43008</c:v>
                </c:pt>
                <c:pt idx="71">
                  <c:v>43100</c:v>
                </c:pt>
                <c:pt idx="72">
                  <c:v>43190</c:v>
                </c:pt>
                <c:pt idx="73">
                  <c:v>43281</c:v>
                </c:pt>
                <c:pt idx="74">
                  <c:v>43373</c:v>
                </c:pt>
                <c:pt idx="75">
                  <c:v>43465</c:v>
                </c:pt>
                <c:pt idx="76">
                  <c:v>43555</c:v>
                </c:pt>
                <c:pt idx="77">
                  <c:v>43646</c:v>
                </c:pt>
                <c:pt idx="78">
                  <c:v>43738</c:v>
                </c:pt>
                <c:pt idx="79">
                  <c:v>43830</c:v>
                </c:pt>
                <c:pt idx="80">
                  <c:v>43921</c:v>
                </c:pt>
                <c:pt idx="81">
                  <c:v>44012</c:v>
                </c:pt>
                <c:pt idx="82">
                  <c:v>44104</c:v>
                </c:pt>
                <c:pt idx="83">
                  <c:v>44196</c:v>
                </c:pt>
                <c:pt idx="84">
                  <c:v>44286</c:v>
                </c:pt>
                <c:pt idx="85">
                  <c:v>44377</c:v>
                </c:pt>
                <c:pt idx="86">
                  <c:v>44469</c:v>
                </c:pt>
                <c:pt idx="87">
                  <c:v>44561</c:v>
                </c:pt>
                <c:pt idx="88">
                  <c:v>44651</c:v>
                </c:pt>
              </c:numCache>
            </c:numRef>
          </c:cat>
          <c:val>
            <c:numRef>
              <c:f>Sheet1!$B$2:$B$90</c:f>
              <c:numCache>
                <c:formatCode>0.00%</c:formatCode>
                <c:ptCount val="89"/>
                <c:pt idx="0">
                  <c:v>8.4310812434678209E-2</c:v>
                </c:pt>
                <c:pt idx="1">
                  <c:v>8.0258562342122544E-2</c:v>
                </c:pt>
                <c:pt idx="2">
                  <c:v>8.1294361218344893E-2</c:v>
                </c:pt>
                <c:pt idx="3">
                  <c:v>7.9643426973033019E-2</c:v>
                </c:pt>
                <c:pt idx="4">
                  <c:v>6.0434862124799815E-2</c:v>
                </c:pt>
                <c:pt idx="5">
                  <c:v>6.1786818910116774E-2</c:v>
                </c:pt>
                <c:pt idx="6">
                  <c:v>5.6828575513368999E-2</c:v>
                </c:pt>
                <c:pt idx="7">
                  <c:v>6.2320914355426534E-2</c:v>
                </c:pt>
                <c:pt idx="8">
                  <c:v>5.8127101264637368E-2</c:v>
                </c:pt>
                <c:pt idx="9">
                  <c:v>6.1855222354165899E-2</c:v>
                </c:pt>
                <c:pt idx="10">
                  <c:v>6.0810726544159234E-2</c:v>
                </c:pt>
                <c:pt idx="11">
                  <c:v>6.2532703948233431E-2</c:v>
                </c:pt>
                <c:pt idx="12">
                  <c:v>6.1697178996412347E-2</c:v>
                </c:pt>
                <c:pt idx="13">
                  <c:v>6.0816864518289812E-2</c:v>
                </c:pt>
                <c:pt idx="14">
                  <c:v>6.0691179965158104E-2</c:v>
                </c:pt>
                <c:pt idx="15">
                  <c:v>6.0295918538540064E-2</c:v>
                </c:pt>
                <c:pt idx="16">
                  <c:v>6.3752792635661235E-2</c:v>
                </c:pt>
                <c:pt idx="17">
                  <c:v>6.4420803793165338E-2</c:v>
                </c:pt>
                <c:pt idx="18">
                  <c:v>6.7782748329946352E-2</c:v>
                </c:pt>
                <c:pt idx="19">
                  <c:v>7.0755720087355867E-2</c:v>
                </c:pt>
                <c:pt idx="20">
                  <c:v>7.2288361494239575E-2</c:v>
                </c:pt>
                <c:pt idx="21">
                  <c:v>7.9492140755086704E-2</c:v>
                </c:pt>
                <c:pt idx="22">
                  <c:v>8.1000890624463709E-2</c:v>
                </c:pt>
                <c:pt idx="23">
                  <c:v>8.6725485280985906E-2</c:v>
                </c:pt>
                <c:pt idx="24">
                  <c:v>9.069247625663529E-2</c:v>
                </c:pt>
                <c:pt idx="25">
                  <c:v>9.5102676536995959E-2</c:v>
                </c:pt>
                <c:pt idx="26">
                  <c:v>9.6103527340462735E-2</c:v>
                </c:pt>
                <c:pt idx="27">
                  <c:v>0.10448778362384263</c:v>
                </c:pt>
                <c:pt idx="28">
                  <c:v>0.11607384978148552</c:v>
                </c:pt>
                <c:pt idx="29">
                  <c:v>0.12720530175396466</c:v>
                </c:pt>
                <c:pt idx="30">
                  <c:v>0.14847415251589913</c:v>
                </c:pt>
                <c:pt idx="31">
                  <c:v>0.16596173629502639</c:v>
                </c:pt>
                <c:pt idx="32">
                  <c:v>0.18368001475395623</c:v>
                </c:pt>
                <c:pt idx="33">
                  <c:v>0.20089365895097724</c:v>
                </c:pt>
                <c:pt idx="34">
                  <c:v>0.21410559051700001</c:v>
                </c:pt>
                <c:pt idx="35">
                  <c:v>0.22165238438205426</c:v>
                </c:pt>
                <c:pt idx="36">
                  <c:v>0.23213166322151355</c:v>
                </c:pt>
                <c:pt idx="37">
                  <c:v>0.21498435286532649</c:v>
                </c:pt>
                <c:pt idx="38">
                  <c:v>0.25002967833855333</c:v>
                </c:pt>
                <c:pt idx="39">
                  <c:v>0.26221282558333053</c:v>
                </c:pt>
                <c:pt idx="40">
                  <c:v>0.27638410213027181</c:v>
                </c:pt>
                <c:pt idx="41">
                  <c:v>0.27494827159806368</c:v>
                </c:pt>
                <c:pt idx="42">
                  <c:v>0.29609593499043191</c:v>
                </c:pt>
                <c:pt idx="43">
                  <c:v>0.31641431771261624</c:v>
                </c:pt>
                <c:pt idx="44">
                  <c:v>0.33457869059834233</c:v>
                </c:pt>
                <c:pt idx="45">
                  <c:v>0.34883972759761178</c:v>
                </c:pt>
                <c:pt idx="46">
                  <c:v>0.36451547263604173</c:v>
                </c:pt>
                <c:pt idx="47">
                  <c:v>0.38098327280383926</c:v>
                </c:pt>
                <c:pt idx="48">
                  <c:v>0.38999805136462207</c:v>
                </c:pt>
                <c:pt idx="49">
                  <c:v>0.42322524451834798</c:v>
                </c:pt>
                <c:pt idx="50">
                  <c:v>0.4284621089979973</c:v>
                </c:pt>
                <c:pt idx="51">
                  <c:v>0.45037180388962633</c:v>
                </c:pt>
                <c:pt idx="52">
                  <c:v>0.44761818208746168</c:v>
                </c:pt>
                <c:pt idx="53">
                  <c:v>0.45425719364993</c:v>
                </c:pt>
                <c:pt idx="54">
                  <c:v>0.4629578964709658</c:v>
                </c:pt>
                <c:pt idx="55">
                  <c:v>0.47560818653393527</c:v>
                </c:pt>
                <c:pt idx="56">
                  <c:v>0.48049983948961544</c:v>
                </c:pt>
                <c:pt idx="57">
                  <c:v>0.4880136262339686</c:v>
                </c:pt>
                <c:pt idx="58">
                  <c:v>0.49364973411564178</c:v>
                </c:pt>
                <c:pt idx="59">
                  <c:v>0.4941268279749696</c:v>
                </c:pt>
                <c:pt idx="60">
                  <c:v>0.47986874811874897</c:v>
                </c:pt>
                <c:pt idx="61">
                  <c:v>0.47266935081014499</c:v>
                </c:pt>
                <c:pt idx="62">
                  <c:v>0.46747961970210311</c:v>
                </c:pt>
                <c:pt idx="63">
                  <c:v>0.4790708578802923</c:v>
                </c:pt>
                <c:pt idx="64">
                  <c:v>0.48709262602100284</c:v>
                </c:pt>
                <c:pt idx="65">
                  <c:v>0.49395957871420482</c:v>
                </c:pt>
                <c:pt idx="66">
                  <c:v>0.50025957905994423</c:v>
                </c:pt>
                <c:pt idx="67">
                  <c:v>0.51832559632221509</c:v>
                </c:pt>
                <c:pt idx="68">
                  <c:v>0.52413919238202133</c:v>
                </c:pt>
                <c:pt idx="69">
                  <c:v>0.53712225007564751</c:v>
                </c:pt>
                <c:pt idx="70">
                  <c:v>0.5518678758654687</c:v>
                </c:pt>
                <c:pt idx="71">
                  <c:v>0.55746757968137162</c:v>
                </c:pt>
                <c:pt idx="72">
                  <c:v>0.57051529414371538</c:v>
                </c:pt>
                <c:pt idx="73">
                  <c:v>0.57942521051037998</c:v>
                </c:pt>
                <c:pt idx="74">
                  <c:v>0.58589836408531848</c:v>
                </c:pt>
                <c:pt idx="75">
                  <c:v>0.60069193336020188</c:v>
                </c:pt>
                <c:pt idx="76">
                  <c:v>0.60696915282809272</c:v>
                </c:pt>
                <c:pt idx="77">
                  <c:v>0.62228698881035904</c:v>
                </c:pt>
                <c:pt idx="78">
                  <c:v>0.6333415143718113</c:v>
                </c:pt>
                <c:pt idx="79">
                  <c:v>0.65727368982844703</c:v>
                </c:pt>
                <c:pt idx="80">
                  <c:v>0.66160206401156552</c:v>
                </c:pt>
                <c:pt idx="81">
                  <c:v>0.70799578281547004</c:v>
                </c:pt>
                <c:pt idx="82">
                  <c:v>0.74188879847823597</c:v>
                </c:pt>
                <c:pt idx="83">
                  <c:v>0.75234522733498288</c:v>
                </c:pt>
                <c:pt idx="84">
                  <c:v>0.73560284222521044</c:v>
                </c:pt>
                <c:pt idx="85">
                  <c:v>0.69353925406828454</c:v>
                </c:pt>
                <c:pt idx="86">
                  <c:v>0.69673889890499074</c:v>
                </c:pt>
                <c:pt idx="87">
                  <c:v>0.69336293067668708</c:v>
                </c:pt>
                <c:pt idx="88">
                  <c:v>0.70661945847862528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HP միակողմանի տրենդ</c:v>
                </c:pt>
              </c:strCache>
            </c:strRef>
          </c:tx>
          <c:spPr>
            <a:ln w="22225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Sheet1!$A$2:$A$90</c:f>
              <c:numCache>
                <c:formatCode>[$-409]mmm\-yy;@</c:formatCode>
                <c:ptCount val="89"/>
                <c:pt idx="0">
                  <c:v>36616</c:v>
                </c:pt>
                <c:pt idx="1">
                  <c:v>36707</c:v>
                </c:pt>
                <c:pt idx="2">
                  <c:v>36799</c:v>
                </c:pt>
                <c:pt idx="3">
                  <c:v>36891</c:v>
                </c:pt>
                <c:pt idx="4">
                  <c:v>36981</c:v>
                </c:pt>
                <c:pt idx="5">
                  <c:v>37072</c:v>
                </c:pt>
                <c:pt idx="6">
                  <c:v>37164</c:v>
                </c:pt>
                <c:pt idx="7">
                  <c:v>37256</c:v>
                </c:pt>
                <c:pt idx="8">
                  <c:v>37346</c:v>
                </c:pt>
                <c:pt idx="9">
                  <c:v>37437</c:v>
                </c:pt>
                <c:pt idx="10">
                  <c:v>37529</c:v>
                </c:pt>
                <c:pt idx="11">
                  <c:v>37621</c:v>
                </c:pt>
                <c:pt idx="12">
                  <c:v>37711</c:v>
                </c:pt>
                <c:pt idx="13">
                  <c:v>37802</c:v>
                </c:pt>
                <c:pt idx="14">
                  <c:v>37894</c:v>
                </c:pt>
                <c:pt idx="15">
                  <c:v>37986</c:v>
                </c:pt>
                <c:pt idx="16">
                  <c:v>38077</c:v>
                </c:pt>
                <c:pt idx="17">
                  <c:v>38168</c:v>
                </c:pt>
                <c:pt idx="18">
                  <c:v>38260</c:v>
                </c:pt>
                <c:pt idx="19">
                  <c:v>38352</c:v>
                </c:pt>
                <c:pt idx="20">
                  <c:v>38442</c:v>
                </c:pt>
                <c:pt idx="21">
                  <c:v>38533</c:v>
                </c:pt>
                <c:pt idx="22">
                  <c:v>38625</c:v>
                </c:pt>
                <c:pt idx="23">
                  <c:v>38717</c:v>
                </c:pt>
                <c:pt idx="24">
                  <c:v>38807</c:v>
                </c:pt>
                <c:pt idx="25">
                  <c:v>38898</c:v>
                </c:pt>
                <c:pt idx="26">
                  <c:v>38990</c:v>
                </c:pt>
                <c:pt idx="27">
                  <c:v>39082</c:v>
                </c:pt>
                <c:pt idx="28">
                  <c:v>39172</c:v>
                </c:pt>
                <c:pt idx="29">
                  <c:v>39263</c:v>
                </c:pt>
                <c:pt idx="30">
                  <c:v>39355</c:v>
                </c:pt>
                <c:pt idx="31">
                  <c:v>39447</c:v>
                </c:pt>
                <c:pt idx="32">
                  <c:v>39538</c:v>
                </c:pt>
                <c:pt idx="33">
                  <c:v>39629</c:v>
                </c:pt>
                <c:pt idx="34">
                  <c:v>39721</c:v>
                </c:pt>
                <c:pt idx="35">
                  <c:v>39813</c:v>
                </c:pt>
                <c:pt idx="36">
                  <c:v>39903</c:v>
                </c:pt>
                <c:pt idx="37">
                  <c:v>39994</c:v>
                </c:pt>
                <c:pt idx="38">
                  <c:v>40086</c:v>
                </c:pt>
                <c:pt idx="39">
                  <c:v>40178</c:v>
                </c:pt>
                <c:pt idx="40">
                  <c:v>40268</c:v>
                </c:pt>
                <c:pt idx="41">
                  <c:v>40359</c:v>
                </c:pt>
                <c:pt idx="42">
                  <c:v>40451</c:v>
                </c:pt>
                <c:pt idx="43">
                  <c:v>40543</c:v>
                </c:pt>
                <c:pt idx="44">
                  <c:v>40633</c:v>
                </c:pt>
                <c:pt idx="45">
                  <c:v>40724</c:v>
                </c:pt>
                <c:pt idx="46">
                  <c:v>40816</c:v>
                </c:pt>
                <c:pt idx="47">
                  <c:v>40908</c:v>
                </c:pt>
                <c:pt idx="48">
                  <c:v>40999</c:v>
                </c:pt>
                <c:pt idx="49">
                  <c:v>41090</c:v>
                </c:pt>
                <c:pt idx="50">
                  <c:v>41182</c:v>
                </c:pt>
                <c:pt idx="51">
                  <c:v>41274</c:v>
                </c:pt>
                <c:pt idx="52">
                  <c:v>41364</c:v>
                </c:pt>
                <c:pt idx="53">
                  <c:v>41455</c:v>
                </c:pt>
                <c:pt idx="54">
                  <c:v>41547</c:v>
                </c:pt>
                <c:pt idx="55">
                  <c:v>41639</c:v>
                </c:pt>
                <c:pt idx="56">
                  <c:v>41729</c:v>
                </c:pt>
                <c:pt idx="57">
                  <c:v>41820</c:v>
                </c:pt>
                <c:pt idx="58">
                  <c:v>41912</c:v>
                </c:pt>
                <c:pt idx="59">
                  <c:v>42004</c:v>
                </c:pt>
                <c:pt idx="60">
                  <c:v>42094</c:v>
                </c:pt>
                <c:pt idx="61">
                  <c:v>42185</c:v>
                </c:pt>
                <c:pt idx="62">
                  <c:v>42277</c:v>
                </c:pt>
                <c:pt idx="63">
                  <c:v>42369</c:v>
                </c:pt>
                <c:pt idx="64">
                  <c:v>42460</c:v>
                </c:pt>
                <c:pt idx="65">
                  <c:v>42551</c:v>
                </c:pt>
                <c:pt idx="66">
                  <c:v>42643</c:v>
                </c:pt>
                <c:pt idx="67">
                  <c:v>42735</c:v>
                </c:pt>
                <c:pt idx="68">
                  <c:v>42825</c:v>
                </c:pt>
                <c:pt idx="69">
                  <c:v>42916</c:v>
                </c:pt>
                <c:pt idx="70">
                  <c:v>43008</c:v>
                </c:pt>
                <c:pt idx="71">
                  <c:v>43100</c:v>
                </c:pt>
                <c:pt idx="72">
                  <c:v>43190</c:v>
                </c:pt>
                <c:pt idx="73">
                  <c:v>43281</c:v>
                </c:pt>
                <c:pt idx="74">
                  <c:v>43373</c:v>
                </c:pt>
                <c:pt idx="75">
                  <c:v>43465</c:v>
                </c:pt>
                <c:pt idx="76">
                  <c:v>43555</c:v>
                </c:pt>
                <c:pt idx="77">
                  <c:v>43646</c:v>
                </c:pt>
                <c:pt idx="78">
                  <c:v>43738</c:v>
                </c:pt>
                <c:pt idx="79">
                  <c:v>43830</c:v>
                </c:pt>
                <c:pt idx="80">
                  <c:v>43921</c:v>
                </c:pt>
                <c:pt idx="81">
                  <c:v>44012</c:v>
                </c:pt>
                <c:pt idx="82">
                  <c:v>44104</c:v>
                </c:pt>
                <c:pt idx="83">
                  <c:v>44196</c:v>
                </c:pt>
                <c:pt idx="84">
                  <c:v>44286</c:v>
                </c:pt>
                <c:pt idx="85">
                  <c:v>44377</c:v>
                </c:pt>
                <c:pt idx="86">
                  <c:v>44469</c:v>
                </c:pt>
                <c:pt idx="87">
                  <c:v>44561</c:v>
                </c:pt>
                <c:pt idx="88">
                  <c:v>44651</c:v>
                </c:pt>
              </c:numCache>
            </c:numRef>
          </c:cat>
          <c:val>
            <c:numRef>
              <c:f>Sheet1!$C$2:$C$90</c:f>
              <c:numCache>
                <c:formatCode>0.00%</c:formatCode>
                <c:ptCount val="89"/>
                <c:pt idx="0">
                  <c:v>8.4310812256953097E-2</c:v>
                </c:pt>
                <c:pt idx="1">
                  <c:v>8.0258562528389601E-2</c:v>
                </c:pt>
                <c:pt idx="2">
                  <c:v>8.0446353473058105E-2</c:v>
                </c:pt>
                <c:pt idx="3">
                  <c:v>7.9431837817183604E-2</c:v>
                </c:pt>
                <c:pt idx="4">
                  <c:v>6.7514982739436097E-2</c:v>
                </c:pt>
                <c:pt idx="5">
                  <c:v>6.2211310669530097E-2</c:v>
                </c:pt>
                <c:pt idx="6">
                  <c:v>5.7052854807085898E-2</c:v>
                </c:pt>
                <c:pt idx="7">
                  <c:v>5.63260616642371E-2</c:v>
                </c:pt>
                <c:pt idx="8">
                  <c:v>5.4422752276982303E-2</c:v>
                </c:pt>
                <c:pt idx="9">
                  <c:v>5.4532321827803903E-2</c:v>
                </c:pt>
                <c:pt idx="10">
                  <c:v>5.4385739744893302E-2</c:v>
                </c:pt>
                <c:pt idx="11">
                  <c:v>5.4872692238033698E-2</c:v>
                </c:pt>
                <c:pt idx="12">
                  <c:v>5.50806444309066E-2</c:v>
                </c:pt>
                <c:pt idx="13">
                  <c:v>5.5071915268818897E-2</c:v>
                </c:pt>
                <c:pt idx="14">
                  <c:v>5.5082985096094703E-2</c:v>
                </c:pt>
                <c:pt idx="15">
                  <c:v>5.5042864903685498E-2</c:v>
                </c:pt>
                <c:pt idx="16">
                  <c:v>5.57918634239227E-2</c:v>
                </c:pt>
                <c:pt idx="17">
                  <c:v>5.6571241572053003E-2</c:v>
                </c:pt>
                <c:pt idx="18">
                  <c:v>5.7895623313295203E-2</c:v>
                </c:pt>
                <c:pt idx="19">
                  <c:v>5.9574133398075498E-2</c:v>
                </c:pt>
                <c:pt idx="20">
                  <c:v>6.1275943699150799E-2</c:v>
                </c:pt>
                <c:pt idx="21">
                  <c:v>6.3958363481532804E-2</c:v>
                </c:pt>
                <c:pt idx="22">
                  <c:v>6.6506813264920694E-2</c:v>
                </c:pt>
                <c:pt idx="23">
                  <c:v>6.9603406928322606E-2</c:v>
                </c:pt>
                <c:pt idx="24">
                  <c:v>7.2885987574682898E-2</c:v>
                </c:pt>
                <c:pt idx="25">
                  <c:v>7.6385576982748102E-2</c:v>
                </c:pt>
                <c:pt idx="26">
                  <c:v>7.9585723508314804E-2</c:v>
                </c:pt>
                <c:pt idx="27">
                  <c:v>8.3533287213257798E-2</c:v>
                </c:pt>
                <c:pt idx="28">
                  <c:v>8.8536638510434806E-2</c:v>
                </c:pt>
                <c:pt idx="29">
                  <c:v>9.4384336109785305E-2</c:v>
                </c:pt>
                <c:pt idx="30">
                  <c:v>0.102209386605807</c:v>
                </c:pt>
                <c:pt idx="31">
                  <c:v>0.111289608679773</c:v>
                </c:pt>
                <c:pt idx="32">
                  <c:v>0.12148484138700601</c:v>
                </c:pt>
                <c:pt idx="33">
                  <c:v>0.132593173943029</c:v>
                </c:pt>
                <c:pt idx="34">
                  <c:v>0.144056972810053</c:v>
                </c:pt>
                <c:pt idx="35">
                  <c:v>0.15522080818630199</c:v>
                </c:pt>
                <c:pt idx="36">
                  <c:v>0.166423555454774</c:v>
                </c:pt>
                <c:pt idx="37">
                  <c:v>0.174830754782315</c:v>
                </c:pt>
                <c:pt idx="38">
                  <c:v>0.185962328867675</c:v>
                </c:pt>
                <c:pt idx="39">
                  <c:v>0.19729308128359099</c:v>
                </c:pt>
                <c:pt idx="40">
                  <c:v>0.20899005074112301</c:v>
                </c:pt>
                <c:pt idx="41">
                  <c:v>0.21955584436432299</c:v>
                </c:pt>
                <c:pt idx="42">
                  <c:v>0.231166743064222</c:v>
                </c:pt>
                <c:pt idx="43">
                  <c:v>0.24364634065188701</c:v>
                </c:pt>
                <c:pt idx="44">
                  <c:v>0.256722282346181</c:v>
                </c:pt>
                <c:pt idx="45">
                  <c:v>0.27000201035694898</c:v>
                </c:pt>
                <c:pt idx="46">
                  <c:v>0.28358562733874698</c:v>
                </c:pt>
                <c:pt idx="47">
                  <c:v>0.29751116466196198</c:v>
                </c:pt>
                <c:pt idx="48">
                  <c:v>0.311139981898302</c:v>
                </c:pt>
                <c:pt idx="49">
                  <c:v>0.32643861296043802</c:v>
                </c:pt>
                <c:pt idx="50">
                  <c:v>0.34106124416438599</c:v>
                </c:pt>
                <c:pt idx="51">
                  <c:v>0.35635553272588699</c:v>
                </c:pt>
                <c:pt idx="52">
                  <c:v>0.37038269521380002</c:v>
                </c:pt>
                <c:pt idx="53">
                  <c:v>0.383945570812048</c:v>
                </c:pt>
                <c:pt idx="54">
                  <c:v>0.39723106150823101</c:v>
                </c:pt>
                <c:pt idx="55">
                  <c:v>0.41054785360245699</c:v>
                </c:pt>
                <c:pt idx="56">
                  <c:v>0.42333325245472297</c:v>
                </c:pt>
                <c:pt idx="57">
                  <c:v>0.43581049116346898</c:v>
                </c:pt>
                <c:pt idx="58">
                  <c:v>0.44786806843681798</c:v>
                </c:pt>
                <c:pt idx="59">
                  <c:v>0.45917510039384901</c:v>
                </c:pt>
                <c:pt idx="60">
                  <c:v>0.46876840683669002</c:v>
                </c:pt>
                <c:pt idx="61">
                  <c:v>0.47723525571604902</c:v>
                </c:pt>
                <c:pt idx="62">
                  <c:v>0.48478015750088099</c:v>
                </c:pt>
                <c:pt idx="63">
                  <c:v>0.492573161914311</c:v>
                </c:pt>
                <c:pt idx="64">
                  <c:v>0.50036508350586895</c:v>
                </c:pt>
                <c:pt idx="65">
                  <c:v>0.50808090360645897</c:v>
                </c:pt>
                <c:pt idx="66">
                  <c:v>0.51568845512233896</c:v>
                </c:pt>
                <c:pt idx="67">
                  <c:v>0.523945315755311</c:v>
                </c:pt>
                <c:pt idx="68">
                  <c:v>0.532040643978273</c:v>
                </c:pt>
                <c:pt idx="69">
                  <c:v>0.540433164500291</c:v>
                </c:pt>
                <c:pt idx="70">
                  <c:v>0.54921727639205198</c:v>
                </c:pt>
                <c:pt idx="71">
                  <c:v>0.55780787216949801</c:v>
                </c:pt>
                <c:pt idx="72">
                  <c:v>0.56667147955291197</c:v>
                </c:pt>
                <c:pt idx="73">
                  <c:v>0.57554273611581697</c:v>
                </c:pt>
                <c:pt idx="74">
                  <c:v>0.58427379207593499</c:v>
                </c:pt>
                <c:pt idx="75">
                  <c:v>0.59337142146658695</c:v>
                </c:pt>
                <c:pt idx="76">
                  <c:v>0.60230989027928805</c:v>
                </c:pt>
                <c:pt idx="77">
                  <c:v>0.61163339558663798</c:v>
                </c:pt>
                <c:pt idx="78">
                  <c:v>0.62107302943870102</c:v>
                </c:pt>
                <c:pt idx="79">
                  <c:v>0.631380582723856</c:v>
                </c:pt>
                <c:pt idx="80">
                  <c:v>0.64137253760353197</c:v>
                </c:pt>
                <c:pt idx="81">
                  <c:v>0.65351046656438605</c:v>
                </c:pt>
                <c:pt idx="82">
                  <c:v>0.66698202945488705</c:v>
                </c:pt>
                <c:pt idx="83">
                  <c:v>0.68038026413734498</c:v>
                </c:pt>
                <c:pt idx="84">
                  <c:v>0.69214314769043395</c:v>
                </c:pt>
                <c:pt idx="85">
                  <c:v>0.70088234251091397</c:v>
                </c:pt>
                <c:pt idx="86">
                  <c:v>0.70929531466143902</c:v>
                </c:pt>
                <c:pt idx="87">
                  <c:v>0.71675709696364398</c:v>
                </c:pt>
                <c:pt idx="88">
                  <c:v>0.72313908992796405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366048"/>
        <c:axId val="484360952"/>
      </c:lineChart>
      <c:dateAx>
        <c:axId val="484366048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HEA Grapalat" panose="02000506050000020003" pitchFamily="50" charset="0"/>
                <a:ea typeface="+mn-ea"/>
                <a:cs typeface="+mn-cs"/>
              </a:defRPr>
            </a:pPr>
            <a:endParaRPr lang="en-US"/>
          </a:p>
        </c:txPr>
        <c:crossAx val="484360952"/>
        <c:crosses val="autoZero"/>
        <c:auto val="1"/>
        <c:lblOffset val="100"/>
        <c:baseTimeUnit val="months"/>
      </c:dateAx>
      <c:valAx>
        <c:axId val="484360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HEA Grapalat" panose="02000506050000020003" pitchFamily="50" charset="0"/>
                <a:ea typeface="+mn-ea"/>
                <a:cs typeface="+mn-cs"/>
              </a:defRPr>
            </a:pPr>
            <a:endParaRPr lang="en-US"/>
          </a:p>
        </c:txPr>
        <c:crossAx val="48436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17391410466711E-2"/>
          <c:y val="3.5652295520419451E-2"/>
          <c:w val="0.9007929861711359"/>
          <c:h val="0.6889693027349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Սպառողական վարկեր</c:v>
                </c:pt>
              </c:strCache>
            </c:strRef>
          </c:tx>
          <c:spPr>
            <a:solidFill>
              <a:srgbClr val="C00000"/>
            </a:solidFill>
            <a:ln w="22225">
              <a:noFill/>
              <a:prstDash val="solid"/>
            </a:ln>
            <a:effectLst/>
          </c:spPr>
          <c:invertIfNegative val="0"/>
          <c:cat>
            <c:numRef>
              <c:f>Sheet1!$A$2:$A$34</c:f>
              <c:numCache>
                <c:formatCode>[$-409]mmm\-yy;@</c:formatCode>
                <c:ptCount val="32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  <c:pt idx="31">
                  <c:v>44620</c:v>
                </c:pt>
              </c:numCache>
            </c:numRef>
          </c:cat>
          <c:val>
            <c:numRef>
              <c:f>Sheet1!$B$2:$B$34</c:f>
              <c:numCache>
                <c:formatCode>0.0%</c:formatCode>
                <c:ptCount val="32"/>
                <c:pt idx="0">
                  <c:v>0.22393722584797393</c:v>
                </c:pt>
                <c:pt idx="1">
                  <c:v>0.21895571268039427</c:v>
                </c:pt>
                <c:pt idx="2">
                  <c:v>0.23503903736069898</c:v>
                </c:pt>
                <c:pt idx="3">
                  <c:v>0.11703256235773329</c:v>
                </c:pt>
                <c:pt idx="4">
                  <c:v>4.9294666692007327E-2</c:v>
                </c:pt>
                <c:pt idx="5">
                  <c:v>-3.2228874446187383E-3</c:v>
                </c:pt>
                <c:pt idx="6">
                  <c:v>-6.2991542530346667E-2</c:v>
                </c:pt>
                <c:pt idx="7">
                  <c:v>-1.6525305297707904E-2</c:v>
                </c:pt>
                <c:pt idx="8">
                  <c:v>7.6791700112350814E-3</c:v>
                </c:pt>
                <c:pt idx="9">
                  <c:v>1.3664291113709703E-2</c:v>
                </c:pt>
                <c:pt idx="10">
                  <c:v>2.6343123856186423E-2</c:v>
                </c:pt>
                <c:pt idx="11">
                  <c:v>5.1153365949243579E-2</c:v>
                </c:pt>
                <c:pt idx="12">
                  <c:v>9.4898249847270577E-2</c:v>
                </c:pt>
                <c:pt idx="13">
                  <c:v>0.12637706799545012</c:v>
                </c:pt>
                <c:pt idx="14">
                  <c:v>0.17771546716860698</c:v>
                </c:pt>
                <c:pt idx="15">
                  <c:v>0.21602047076939535</c:v>
                </c:pt>
                <c:pt idx="16">
                  <c:v>0.25536660856920945</c:v>
                </c:pt>
                <c:pt idx="17">
                  <c:v>0.33112850732923382</c:v>
                </c:pt>
                <c:pt idx="18">
                  <c:v>0.37101015159896322</c:v>
                </c:pt>
                <c:pt idx="19">
                  <c:v>0.35677572893504017</c:v>
                </c:pt>
                <c:pt idx="20">
                  <c:v>0.35802380168545489</c:v>
                </c:pt>
                <c:pt idx="21">
                  <c:v>0.34488009065762171</c:v>
                </c:pt>
                <c:pt idx="22">
                  <c:v>0.30635910505747588</c:v>
                </c:pt>
                <c:pt idx="23">
                  <c:v>0.27883147342992332</c:v>
                </c:pt>
                <c:pt idx="24">
                  <c:v>0.20130674849347674</c:v>
                </c:pt>
                <c:pt idx="25">
                  <c:v>0.135816596303165</c:v>
                </c:pt>
                <c:pt idx="26">
                  <c:v>1.4330607991719368E-2</c:v>
                </c:pt>
                <c:pt idx="27">
                  <c:v>-3.8214239954939E-2</c:v>
                </c:pt>
                <c:pt idx="28">
                  <c:v>-8.8205430935134777E-2</c:v>
                </c:pt>
                <c:pt idx="29">
                  <c:v>-0.13294910208995936</c:v>
                </c:pt>
                <c:pt idx="30">
                  <c:v>-0.11216531562551413</c:v>
                </c:pt>
                <c:pt idx="31">
                  <c:v>-0.10271025431792269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ED-42F2-9A3B-12D04BE888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Հիպոտեկային վարկեր</c:v>
                </c:pt>
              </c:strCache>
            </c:strRef>
          </c:tx>
          <c:spPr>
            <a:solidFill>
              <a:srgbClr val="0070C0"/>
            </a:solidFill>
            <a:ln w="22225">
              <a:noFill/>
            </a:ln>
            <a:effectLst/>
          </c:spPr>
          <c:invertIfNegative val="0"/>
          <c:cat>
            <c:numRef>
              <c:f>Sheet1!$A$2:$A$34</c:f>
              <c:numCache>
                <c:formatCode>[$-409]mmm\-yy;@</c:formatCode>
                <c:ptCount val="32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  <c:pt idx="31">
                  <c:v>44620</c:v>
                </c:pt>
              </c:numCache>
            </c:numRef>
          </c:cat>
          <c:val>
            <c:numRef>
              <c:f>Sheet1!$C$2:$C$34</c:f>
              <c:numCache>
                <c:formatCode>0.0%</c:formatCode>
                <c:ptCount val="32"/>
                <c:pt idx="0">
                  <c:v>0.13558662536520205</c:v>
                </c:pt>
                <c:pt idx="1">
                  <c:v>0.11374471578243961</c:v>
                </c:pt>
                <c:pt idx="2">
                  <c:v>0.20415967179296191</c:v>
                </c:pt>
                <c:pt idx="3">
                  <c:v>0.16739560885444438</c:v>
                </c:pt>
                <c:pt idx="4">
                  <c:v>0.13309737186590498</c:v>
                </c:pt>
                <c:pt idx="5">
                  <c:v>0.12457980955916259</c:v>
                </c:pt>
                <c:pt idx="6">
                  <c:v>3.7896946614399241E-2</c:v>
                </c:pt>
                <c:pt idx="7">
                  <c:v>4.66477468483395E-2</c:v>
                </c:pt>
                <c:pt idx="8">
                  <c:v>4.5178023950579016E-2</c:v>
                </c:pt>
                <c:pt idx="9">
                  <c:v>4.1463285498119173E-2</c:v>
                </c:pt>
                <c:pt idx="10">
                  <c:v>2.6383473536804258E-2</c:v>
                </c:pt>
                <c:pt idx="11">
                  <c:v>2.8536295166169179E-2</c:v>
                </c:pt>
                <c:pt idx="12">
                  <c:v>4.2813695067480895E-2</c:v>
                </c:pt>
                <c:pt idx="13">
                  <c:v>5.6177073290674784E-2</c:v>
                </c:pt>
                <c:pt idx="14">
                  <c:v>0.13799651161058124</c:v>
                </c:pt>
                <c:pt idx="15">
                  <c:v>0.15435286358158118</c:v>
                </c:pt>
                <c:pt idx="16">
                  <c:v>0.18096756600788533</c:v>
                </c:pt>
                <c:pt idx="17">
                  <c:v>0.20809121015096954</c:v>
                </c:pt>
                <c:pt idx="18">
                  <c:v>0.22088017715048536</c:v>
                </c:pt>
                <c:pt idx="19">
                  <c:v>0.28354597506813017</c:v>
                </c:pt>
                <c:pt idx="20">
                  <c:v>0.34301324441453707</c:v>
                </c:pt>
                <c:pt idx="21">
                  <c:v>0.39174744517931281</c:v>
                </c:pt>
                <c:pt idx="22">
                  <c:v>0.4057459466886959</c:v>
                </c:pt>
                <c:pt idx="23">
                  <c:v>0.46144396851655411</c:v>
                </c:pt>
                <c:pt idx="24">
                  <c:v>0.37004593830715948</c:v>
                </c:pt>
                <c:pt idx="25">
                  <c:v>0.37183522568870764</c:v>
                </c:pt>
                <c:pt idx="26">
                  <c:v>0.3413216293970549</c:v>
                </c:pt>
                <c:pt idx="27">
                  <c:v>0.30948590884722482</c:v>
                </c:pt>
                <c:pt idx="28">
                  <c:v>0.36289300296701898</c:v>
                </c:pt>
                <c:pt idx="29">
                  <c:v>0.33113707729002351</c:v>
                </c:pt>
                <c:pt idx="30">
                  <c:v>0.36045580591981841</c:v>
                </c:pt>
                <c:pt idx="31">
                  <c:v>0.31023926992519324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7ED-42F2-9A3B-12D04BE88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9"/>
        <c:axId val="394029096"/>
        <c:axId val="394021648"/>
      </c:barChart>
      <c:dateAx>
        <c:axId val="394029096"/>
        <c:scaling>
          <c:orientation val="minMax"/>
        </c:scaling>
        <c:delete val="0"/>
        <c:axPos val="b"/>
        <c:numFmt formatCode="[$-409]mmm\-yy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021648"/>
        <c:crosses val="autoZero"/>
        <c:auto val="1"/>
        <c:lblOffset val="100"/>
        <c:baseTimeUnit val="months"/>
      </c:dateAx>
      <c:valAx>
        <c:axId val="39402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029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757606464411148"/>
          <c:y val="0.89651072805259424"/>
          <c:w val="0.71441556616199575"/>
          <c:h val="9.92172031266943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17391410466711E-2"/>
          <c:y val="2.9302663751347414E-2"/>
          <c:w val="0.90880953603323433"/>
          <c:h val="0.672785938705909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Սպառողական վարկերի հոսքային ցուցանիշ</c:v>
                </c:pt>
              </c:strCache>
            </c:strRef>
          </c:tx>
          <c:spPr>
            <a:ln w="2222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Sheet1!$A$2:$A$46</c:f>
              <c:numCache>
                <c:formatCode>m/d/yyyy</c:formatCode>
                <c:ptCount val="45"/>
                <c:pt idx="0">
                  <c:v>40633</c:v>
                </c:pt>
                <c:pt idx="1">
                  <c:v>40724</c:v>
                </c:pt>
                <c:pt idx="2">
                  <c:v>40816</c:v>
                </c:pt>
                <c:pt idx="3">
                  <c:v>40908</c:v>
                </c:pt>
                <c:pt idx="4">
                  <c:v>40999</c:v>
                </c:pt>
                <c:pt idx="5">
                  <c:v>41090</c:v>
                </c:pt>
                <c:pt idx="6">
                  <c:v>41182</c:v>
                </c:pt>
                <c:pt idx="7">
                  <c:v>41274</c:v>
                </c:pt>
                <c:pt idx="8">
                  <c:v>41364</c:v>
                </c:pt>
                <c:pt idx="9">
                  <c:v>41455</c:v>
                </c:pt>
                <c:pt idx="10">
                  <c:v>41547</c:v>
                </c:pt>
                <c:pt idx="11">
                  <c:v>41639</c:v>
                </c:pt>
                <c:pt idx="12">
                  <c:v>41729</c:v>
                </c:pt>
                <c:pt idx="13">
                  <c:v>41820</c:v>
                </c:pt>
                <c:pt idx="14">
                  <c:v>41912</c:v>
                </c:pt>
                <c:pt idx="15">
                  <c:v>42004</c:v>
                </c:pt>
                <c:pt idx="16">
                  <c:v>42094</c:v>
                </c:pt>
                <c:pt idx="17">
                  <c:v>42185</c:v>
                </c:pt>
                <c:pt idx="18">
                  <c:v>42277</c:v>
                </c:pt>
                <c:pt idx="19">
                  <c:v>42369</c:v>
                </c:pt>
                <c:pt idx="20">
                  <c:v>42460</c:v>
                </c:pt>
                <c:pt idx="21">
                  <c:v>42551</c:v>
                </c:pt>
                <c:pt idx="22">
                  <c:v>42643</c:v>
                </c:pt>
                <c:pt idx="23">
                  <c:v>42735</c:v>
                </c:pt>
                <c:pt idx="24">
                  <c:v>42825</c:v>
                </c:pt>
                <c:pt idx="25">
                  <c:v>42916</c:v>
                </c:pt>
                <c:pt idx="26">
                  <c:v>43008</c:v>
                </c:pt>
                <c:pt idx="27">
                  <c:v>43100</c:v>
                </c:pt>
                <c:pt idx="28">
                  <c:v>43190</c:v>
                </c:pt>
                <c:pt idx="29">
                  <c:v>43281</c:v>
                </c:pt>
                <c:pt idx="30">
                  <c:v>43373</c:v>
                </c:pt>
                <c:pt idx="31">
                  <c:v>43465</c:v>
                </c:pt>
                <c:pt idx="32">
                  <c:v>43555</c:v>
                </c:pt>
                <c:pt idx="33">
                  <c:v>43646</c:v>
                </c:pt>
                <c:pt idx="34">
                  <c:v>43738</c:v>
                </c:pt>
                <c:pt idx="35">
                  <c:v>43830</c:v>
                </c:pt>
                <c:pt idx="36">
                  <c:v>43921</c:v>
                </c:pt>
                <c:pt idx="37">
                  <c:v>44012</c:v>
                </c:pt>
                <c:pt idx="38">
                  <c:v>44104</c:v>
                </c:pt>
                <c:pt idx="39">
                  <c:v>44196</c:v>
                </c:pt>
                <c:pt idx="40">
                  <c:v>44286</c:v>
                </c:pt>
                <c:pt idx="41">
                  <c:v>44377</c:v>
                </c:pt>
                <c:pt idx="42">
                  <c:v>44469</c:v>
                </c:pt>
                <c:pt idx="43">
                  <c:v>44561</c:v>
                </c:pt>
                <c:pt idx="44">
                  <c:v>44640</c:v>
                </c:pt>
              </c:numCache>
            </c:numRef>
          </c:cat>
          <c:val>
            <c:numRef>
              <c:f>Sheet1!$B$2:$B$46</c:f>
              <c:numCache>
                <c:formatCode>0%</c:formatCode>
                <c:ptCount val="45"/>
                <c:pt idx="0">
                  <c:v>0.55526262210922073</c:v>
                </c:pt>
                <c:pt idx="1">
                  <c:v>0.51772127471259255</c:v>
                </c:pt>
                <c:pt idx="2">
                  <c:v>0.50589208119915918</c:v>
                </c:pt>
                <c:pt idx="3">
                  <c:v>0.35832759106536138</c:v>
                </c:pt>
                <c:pt idx="4">
                  <c:v>0.34402150471035187</c:v>
                </c:pt>
                <c:pt idx="5">
                  <c:v>0.29989219524842681</c:v>
                </c:pt>
                <c:pt idx="6">
                  <c:v>0.32126665116726727</c:v>
                </c:pt>
                <c:pt idx="7">
                  <c:v>0.38498732098580257</c:v>
                </c:pt>
                <c:pt idx="8">
                  <c:v>0.46719949168575092</c:v>
                </c:pt>
                <c:pt idx="9">
                  <c:v>0.41628526155602175</c:v>
                </c:pt>
                <c:pt idx="10">
                  <c:v>0.26373469943613093</c:v>
                </c:pt>
                <c:pt idx="11">
                  <c:v>0.16380695132039236</c:v>
                </c:pt>
                <c:pt idx="12">
                  <c:v>-6.8694147397002858E-2</c:v>
                </c:pt>
                <c:pt idx="13">
                  <c:v>1.7641373060084176E-2</c:v>
                </c:pt>
                <c:pt idx="14">
                  <c:v>0.27271651423901844</c:v>
                </c:pt>
                <c:pt idx="15">
                  <c:v>0.29584249405518825</c:v>
                </c:pt>
                <c:pt idx="16">
                  <c:v>0.3845823340261918</c:v>
                </c:pt>
                <c:pt idx="17">
                  <c:v>0.1000048778586804</c:v>
                </c:pt>
                <c:pt idx="18">
                  <c:v>-0.30182460618780138</c:v>
                </c:pt>
                <c:pt idx="19">
                  <c:v>-0.34575926910719257</c:v>
                </c:pt>
                <c:pt idx="20">
                  <c:v>-0.3119135664129522</c:v>
                </c:pt>
                <c:pt idx="21">
                  <c:v>-0.23515119144264007</c:v>
                </c:pt>
                <c:pt idx="22">
                  <c:v>-4.5924842408664457E-3</c:v>
                </c:pt>
                <c:pt idx="23">
                  <c:v>5.1333262106414423E-2</c:v>
                </c:pt>
                <c:pt idx="24">
                  <c:v>4.4602138879772379E-2</c:v>
                </c:pt>
                <c:pt idx="25">
                  <c:v>0.10060459015639078</c:v>
                </c:pt>
                <c:pt idx="26">
                  <c:v>0.12800265519808152</c:v>
                </c:pt>
                <c:pt idx="27">
                  <c:v>0.2409454443456247</c:v>
                </c:pt>
                <c:pt idx="28">
                  <c:v>0.26297619736866773</c:v>
                </c:pt>
                <c:pt idx="29">
                  <c:v>0.28624922393548569</c:v>
                </c:pt>
                <c:pt idx="30">
                  <c:v>0.34823905172219916</c:v>
                </c:pt>
                <c:pt idx="31">
                  <c:v>0.27060826865681364</c:v>
                </c:pt>
                <c:pt idx="32">
                  <c:v>0.29336723802491393</c:v>
                </c:pt>
                <c:pt idx="33">
                  <c:v>0.26657106946203823</c:v>
                </c:pt>
                <c:pt idx="34">
                  <c:v>0.18432077610323794</c:v>
                </c:pt>
                <c:pt idx="35">
                  <c:v>0.16647507592845856</c:v>
                </c:pt>
                <c:pt idx="36">
                  <c:v>0.11972869110333106</c:v>
                </c:pt>
                <c:pt idx="37">
                  <c:v>7.0192037214111824E-3</c:v>
                </c:pt>
                <c:pt idx="38">
                  <c:v>-2.3654214037402865E-2</c:v>
                </c:pt>
                <c:pt idx="39">
                  <c:v>-0.16228595805857138</c:v>
                </c:pt>
                <c:pt idx="40">
                  <c:v>-0.20792616626356097</c:v>
                </c:pt>
                <c:pt idx="41">
                  <c:v>-0.13196122647450315</c:v>
                </c:pt>
                <c:pt idx="42">
                  <c:v>-0.151372908125749</c:v>
                </c:pt>
                <c:pt idx="43">
                  <c:v>1.2745909859657623E-2</c:v>
                </c:pt>
                <c:pt idx="44">
                  <c:v>8.3933783893527458E-2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B244-4BA3-8330-F896D8CF1204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Հիփոթեքային վարկերի հոսքային ցուցանիշ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Sheet1!$A$2:$A$46</c:f>
              <c:numCache>
                <c:formatCode>m/d/yyyy</c:formatCode>
                <c:ptCount val="45"/>
                <c:pt idx="0">
                  <c:v>40633</c:v>
                </c:pt>
                <c:pt idx="1">
                  <c:v>40724</c:v>
                </c:pt>
                <c:pt idx="2">
                  <c:v>40816</c:v>
                </c:pt>
                <c:pt idx="3">
                  <c:v>40908</c:v>
                </c:pt>
                <c:pt idx="4">
                  <c:v>40999</c:v>
                </c:pt>
                <c:pt idx="5">
                  <c:v>41090</c:v>
                </c:pt>
                <c:pt idx="6">
                  <c:v>41182</c:v>
                </c:pt>
                <c:pt idx="7">
                  <c:v>41274</c:v>
                </c:pt>
                <c:pt idx="8">
                  <c:v>41364</c:v>
                </c:pt>
                <c:pt idx="9">
                  <c:v>41455</c:v>
                </c:pt>
                <c:pt idx="10">
                  <c:v>41547</c:v>
                </c:pt>
                <c:pt idx="11">
                  <c:v>41639</c:v>
                </c:pt>
                <c:pt idx="12">
                  <c:v>41729</c:v>
                </c:pt>
                <c:pt idx="13">
                  <c:v>41820</c:v>
                </c:pt>
                <c:pt idx="14">
                  <c:v>41912</c:v>
                </c:pt>
                <c:pt idx="15">
                  <c:v>42004</c:v>
                </c:pt>
                <c:pt idx="16">
                  <c:v>42094</c:v>
                </c:pt>
                <c:pt idx="17">
                  <c:v>42185</c:v>
                </c:pt>
                <c:pt idx="18">
                  <c:v>42277</c:v>
                </c:pt>
                <c:pt idx="19">
                  <c:v>42369</c:v>
                </c:pt>
                <c:pt idx="20">
                  <c:v>42460</c:v>
                </c:pt>
                <c:pt idx="21">
                  <c:v>42551</c:v>
                </c:pt>
                <c:pt idx="22">
                  <c:v>42643</c:v>
                </c:pt>
                <c:pt idx="23">
                  <c:v>42735</c:v>
                </c:pt>
                <c:pt idx="24">
                  <c:v>42825</c:v>
                </c:pt>
                <c:pt idx="25">
                  <c:v>42916</c:v>
                </c:pt>
                <c:pt idx="26">
                  <c:v>43008</c:v>
                </c:pt>
                <c:pt idx="27">
                  <c:v>43100</c:v>
                </c:pt>
                <c:pt idx="28">
                  <c:v>43190</c:v>
                </c:pt>
                <c:pt idx="29">
                  <c:v>43281</c:v>
                </c:pt>
                <c:pt idx="30">
                  <c:v>43373</c:v>
                </c:pt>
                <c:pt idx="31">
                  <c:v>43465</c:v>
                </c:pt>
                <c:pt idx="32">
                  <c:v>43555</c:v>
                </c:pt>
                <c:pt idx="33">
                  <c:v>43646</c:v>
                </c:pt>
                <c:pt idx="34">
                  <c:v>43738</c:v>
                </c:pt>
                <c:pt idx="35">
                  <c:v>43830</c:v>
                </c:pt>
                <c:pt idx="36">
                  <c:v>43921</c:v>
                </c:pt>
                <c:pt idx="37">
                  <c:v>44012</c:v>
                </c:pt>
                <c:pt idx="38">
                  <c:v>44104</c:v>
                </c:pt>
                <c:pt idx="39">
                  <c:v>44196</c:v>
                </c:pt>
                <c:pt idx="40">
                  <c:v>44286</c:v>
                </c:pt>
                <c:pt idx="41">
                  <c:v>44377</c:v>
                </c:pt>
                <c:pt idx="42">
                  <c:v>44469</c:v>
                </c:pt>
                <c:pt idx="43">
                  <c:v>44561</c:v>
                </c:pt>
                <c:pt idx="44">
                  <c:v>44640</c:v>
                </c:pt>
              </c:numCache>
            </c:numRef>
          </c:cat>
          <c:val>
            <c:numRef>
              <c:f>Sheet1!$C$2:$C$46</c:f>
              <c:numCache>
                <c:formatCode>0%</c:formatCode>
                <c:ptCount val="45"/>
                <c:pt idx="0">
                  <c:v>0.83355711355608086</c:v>
                </c:pt>
                <c:pt idx="1">
                  <c:v>0.6364599734712626</c:v>
                </c:pt>
                <c:pt idx="2">
                  <c:v>0.66107873912874648</c:v>
                </c:pt>
                <c:pt idx="3">
                  <c:v>0.12550108928975257</c:v>
                </c:pt>
                <c:pt idx="4">
                  <c:v>5.5746201989121502E-2</c:v>
                </c:pt>
                <c:pt idx="5">
                  <c:v>2.11349837971333E-2</c:v>
                </c:pt>
                <c:pt idx="6">
                  <c:v>6.7273555411125674E-2</c:v>
                </c:pt>
                <c:pt idx="7">
                  <c:v>0.26179331422100094</c:v>
                </c:pt>
                <c:pt idx="8">
                  <c:v>0.26882002784770598</c:v>
                </c:pt>
                <c:pt idx="9">
                  <c:v>0.20198059040012595</c:v>
                </c:pt>
                <c:pt idx="10">
                  <c:v>4.7140730257851926E-2</c:v>
                </c:pt>
                <c:pt idx="11">
                  <c:v>-2.0702302695460917E-2</c:v>
                </c:pt>
                <c:pt idx="12">
                  <c:v>-2.5647571554509696E-2</c:v>
                </c:pt>
                <c:pt idx="13">
                  <c:v>3.5818219360819414E-2</c:v>
                </c:pt>
                <c:pt idx="14">
                  <c:v>5.208626099867808E-2</c:v>
                </c:pt>
                <c:pt idx="15">
                  <c:v>0.10985298871792271</c:v>
                </c:pt>
                <c:pt idx="16">
                  <c:v>9.3813327656611101E-2</c:v>
                </c:pt>
                <c:pt idx="17">
                  <c:v>-4.2508069746616917E-2</c:v>
                </c:pt>
                <c:pt idx="18">
                  <c:v>-6.761805798856213E-2</c:v>
                </c:pt>
                <c:pt idx="19">
                  <c:v>-0.15926725976715606</c:v>
                </c:pt>
                <c:pt idx="20">
                  <c:v>-0.15643383945667777</c:v>
                </c:pt>
                <c:pt idx="21">
                  <c:v>-6.3790304617057259E-2</c:v>
                </c:pt>
                <c:pt idx="22">
                  <c:v>1.0102862538660995E-2</c:v>
                </c:pt>
                <c:pt idx="23">
                  <c:v>0.11636374603196975</c:v>
                </c:pt>
                <c:pt idx="24">
                  <c:v>0.20299692068473218</c:v>
                </c:pt>
                <c:pt idx="25">
                  <c:v>0.27187845637730845</c:v>
                </c:pt>
                <c:pt idx="26">
                  <c:v>0.2901522315376166</c:v>
                </c:pt>
                <c:pt idx="27">
                  <c:v>0.6677256684889743</c:v>
                </c:pt>
                <c:pt idx="28">
                  <c:v>0.57440686342847758</c:v>
                </c:pt>
                <c:pt idx="29">
                  <c:v>0.50191484809544273</c:v>
                </c:pt>
                <c:pt idx="30">
                  <c:v>0.58416855502147302</c:v>
                </c:pt>
                <c:pt idx="31">
                  <c:v>0.21502638829385545</c:v>
                </c:pt>
                <c:pt idx="32">
                  <c:v>0.40045985769981574</c:v>
                </c:pt>
                <c:pt idx="33">
                  <c:v>0.61236715572170963</c:v>
                </c:pt>
                <c:pt idx="34">
                  <c:v>0.55378770114304521</c:v>
                </c:pt>
                <c:pt idx="35">
                  <c:v>0.63581244800670711</c:v>
                </c:pt>
                <c:pt idx="36">
                  <c:v>0.51996432391375635</c:v>
                </c:pt>
                <c:pt idx="37">
                  <c:v>0.14949416385180014</c:v>
                </c:pt>
                <c:pt idx="38">
                  <c:v>0.10741974248073238</c:v>
                </c:pt>
                <c:pt idx="39">
                  <c:v>-2.5475799766692009E-2</c:v>
                </c:pt>
                <c:pt idx="40">
                  <c:v>-5.5718865493213254E-2</c:v>
                </c:pt>
                <c:pt idx="41">
                  <c:v>0.28706806460568712</c:v>
                </c:pt>
                <c:pt idx="42">
                  <c:v>0.30945123114627204</c:v>
                </c:pt>
                <c:pt idx="43">
                  <c:v>0.63395477563849578</c:v>
                </c:pt>
                <c:pt idx="44">
                  <c:v>0.64104414988132308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B244-4BA3-8330-F896D8CF12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9947432"/>
        <c:axId val="479952920"/>
      </c:lineChart>
      <c:dateAx>
        <c:axId val="479947432"/>
        <c:scaling>
          <c:orientation val="minMax"/>
        </c:scaling>
        <c:delete val="0"/>
        <c:axPos val="b"/>
        <c:numFmt formatCode="[$-409]mmm\-yy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952920"/>
        <c:crosses val="autoZero"/>
        <c:auto val="1"/>
        <c:lblOffset val="100"/>
        <c:baseTimeUnit val="months"/>
        <c:majorUnit val="6"/>
        <c:majorTimeUnit val="months"/>
      </c:dateAx>
      <c:valAx>
        <c:axId val="479952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947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993602890992472"/>
          <c:w val="0.99922642923437421"/>
          <c:h val="0.13006397109007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17391410466711E-2"/>
          <c:y val="2.9302663751347414E-2"/>
          <c:w val="0.90880953603323433"/>
          <c:h val="0.672785938705909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Տնային տնտեսություններ</c:v>
                </c:pt>
              </c:strCache>
            </c:strRef>
          </c:tx>
          <c:spPr>
            <a:ln w="22225" cap="rnd">
              <a:solidFill>
                <a:schemeClr val="accent1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Sheet1!$A$2:$A$46</c:f>
              <c:numCache>
                <c:formatCode>m/d/yyyy</c:formatCode>
                <c:ptCount val="45"/>
                <c:pt idx="0">
                  <c:v>40633</c:v>
                </c:pt>
                <c:pt idx="1">
                  <c:v>40724</c:v>
                </c:pt>
                <c:pt idx="2">
                  <c:v>40816</c:v>
                </c:pt>
                <c:pt idx="3">
                  <c:v>40908</c:v>
                </c:pt>
                <c:pt idx="4">
                  <c:v>40999</c:v>
                </c:pt>
                <c:pt idx="5">
                  <c:v>41090</c:v>
                </c:pt>
                <c:pt idx="6">
                  <c:v>41182</c:v>
                </c:pt>
                <c:pt idx="7">
                  <c:v>41274</c:v>
                </c:pt>
                <c:pt idx="8">
                  <c:v>41364</c:v>
                </c:pt>
                <c:pt idx="9">
                  <c:v>41455</c:v>
                </c:pt>
                <c:pt idx="10">
                  <c:v>41547</c:v>
                </c:pt>
                <c:pt idx="11">
                  <c:v>41639</c:v>
                </c:pt>
                <c:pt idx="12">
                  <c:v>41729</c:v>
                </c:pt>
                <c:pt idx="13">
                  <c:v>41820</c:v>
                </c:pt>
                <c:pt idx="14">
                  <c:v>41912</c:v>
                </c:pt>
                <c:pt idx="15">
                  <c:v>42004</c:v>
                </c:pt>
                <c:pt idx="16">
                  <c:v>42094</c:v>
                </c:pt>
                <c:pt idx="17">
                  <c:v>42185</c:v>
                </c:pt>
                <c:pt idx="18">
                  <c:v>42277</c:v>
                </c:pt>
                <c:pt idx="19">
                  <c:v>42369</c:v>
                </c:pt>
                <c:pt idx="20">
                  <c:v>42460</c:v>
                </c:pt>
                <c:pt idx="21">
                  <c:v>42551</c:v>
                </c:pt>
                <c:pt idx="22">
                  <c:v>42643</c:v>
                </c:pt>
                <c:pt idx="23">
                  <c:v>42735</c:v>
                </c:pt>
                <c:pt idx="24">
                  <c:v>42825</c:v>
                </c:pt>
                <c:pt idx="25">
                  <c:v>42916</c:v>
                </c:pt>
                <c:pt idx="26">
                  <c:v>43008</c:v>
                </c:pt>
                <c:pt idx="27">
                  <c:v>43100</c:v>
                </c:pt>
                <c:pt idx="28">
                  <c:v>43190</c:v>
                </c:pt>
                <c:pt idx="29">
                  <c:v>43281</c:v>
                </c:pt>
                <c:pt idx="30">
                  <c:v>43373</c:v>
                </c:pt>
                <c:pt idx="31">
                  <c:v>43465</c:v>
                </c:pt>
                <c:pt idx="32">
                  <c:v>43555</c:v>
                </c:pt>
                <c:pt idx="33">
                  <c:v>43646</c:v>
                </c:pt>
                <c:pt idx="34">
                  <c:v>43738</c:v>
                </c:pt>
                <c:pt idx="35">
                  <c:v>43830</c:v>
                </c:pt>
                <c:pt idx="36">
                  <c:v>43921</c:v>
                </c:pt>
                <c:pt idx="37">
                  <c:v>44012</c:v>
                </c:pt>
                <c:pt idx="38">
                  <c:v>44104</c:v>
                </c:pt>
                <c:pt idx="39">
                  <c:v>44196</c:v>
                </c:pt>
                <c:pt idx="40">
                  <c:v>44286</c:v>
                </c:pt>
                <c:pt idx="41">
                  <c:v>44377</c:v>
                </c:pt>
                <c:pt idx="42">
                  <c:v>44469</c:v>
                </c:pt>
                <c:pt idx="43">
                  <c:v>44561</c:v>
                </c:pt>
                <c:pt idx="44">
                  <c:v>44640</c:v>
                </c:pt>
              </c:numCache>
            </c:numRef>
          </c:cat>
          <c:val>
            <c:numRef>
              <c:f>Sheet1!$B$2:$B$46</c:f>
              <c:numCache>
                <c:formatCode>0.0%</c:formatCode>
                <c:ptCount val="45"/>
                <c:pt idx="0">
                  <c:v>0.57405530776927693</c:v>
                </c:pt>
                <c:pt idx="1">
                  <c:v>0.52630141500745498</c:v>
                </c:pt>
                <c:pt idx="2">
                  <c:v>0.51680827436408405</c:v>
                </c:pt>
                <c:pt idx="3">
                  <c:v>0.33973316698157574</c:v>
                </c:pt>
                <c:pt idx="4">
                  <c:v>0.32134552130063665</c:v>
                </c:pt>
                <c:pt idx="5">
                  <c:v>0.27829520184215539</c:v>
                </c:pt>
                <c:pt idx="6">
                  <c:v>0.3017008212689265</c:v>
                </c:pt>
                <c:pt idx="7">
                  <c:v>0.37672185182510742</c:v>
                </c:pt>
                <c:pt idx="8">
                  <c:v>0.45473144164656754</c:v>
                </c:pt>
                <c:pt idx="9">
                  <c:v>0.40302198521879395</c:v>
                </c:pt>
                <c:pt idx="10">
                  <c:v>0.25005466180705738</c:v>
                </c:pt>
                <c:pt idx="11">
                  <c:v>0.15246107360421046</c:v>
                </c:pt>
                <c:pt idx="12">
                  <c:v>-6.6334442818575701E-2</c:v>
                </c:pt>
                <c:pt idx="13">
                  <c:v>1.8605137047145837E-2</c:v>
                </c:pt>
                <c:pt idx="14">
                  <c:v>0.26104352610853954</c:v>
                </c:pt>
                <c:pt idx="15">
                  <c:v>0.28612404744896769</c:v>
                </c:pt>
                <c:pt idx="16">
                  <c:v>0.3679485188953957</c:v>
                </c:pt>
                <c:pt idx="17">
                  <c:v>9.2320934313375069E-2</c:v>
                </c:pt>
                <c:pt idx="18">
                  <c:v>-0.29148658813612649</c:v>
                </c:pt>
                <c:pt idx="19">
                  <c:v>-0.33735013576331663</c:v>
                </c:pt>
                <c:pt idx="20">
                  <c:v>-0.30480157891470971</c:v>
                </c:pt>
                <c:pt idx="21">
                  <c:v>-0.22705228449498516</c:v>
                </c:pt>
                <c:pt idx="22">
                  <c:v>-3.7388656405377141E-3</c:v>
                </c:pt>
                <c:pt idx="23">
                  <c:v>5.5053595356314267E-2</c:v>
                </c:pt>
                <c:pt idx="24">
                  <c:v>5.3393749763002596E-2</c:v>
                </c:pt>
                <c:pt idx="25">
                  <c:v>0.11040916634972553</c:v>
                </c:pt>
                <c:pt idx="26">
                  <c:v>0.13755241092250858</c:v>
                </c:pt>
                <c:pt idx="27">
                  <c:v>0.26677996141175209</c:v>
                </c:pt>
                <c:pt idx="28">
                  <c:v>0.28271690611849531</c:v>
                </c:pt>
                <c:pt idx="29">
                  <c:v>0.30039025981173895</c:v>
                </c:pt>
                <c:pt idx="30">
                  <c:v>0.36399803666535591</c:v>
                </c:pt>
                <c:pt idx="31">
                  <c:v>0.26617878887433877</c:v>
                </c:pt>
                <c:pt idx="32">
                  <c:v>0.30169919587729388</c:v>
                </c:pt>
                <c:pt idx="33">
                  <c:v>0.29275844486503444</c:v>
                </c:pt>
                <c:pt idx="34">
                  <c:v>0.21298295462018824</c:v>
                </c:pt>
                <c:pt idx="35">
                  <c:v>0.2023668811489765</c:v>
                </c:pt>
                <c:pt idx="36">
                  <c:v>0.15323011773034034</c:v>
                </c:pt>
                <c:pt idx="37">
                  <c:v>2.0476474898205366E-2</c:v>
                </c:pt>
                <c:pt idx="38">
                  <c:v>-1.0628935446403642E-2</c:v>
                </c:pt>
                <c:pt idx="39">
                  <c:v>-0.14805202189387923</c:v>
                </c:pt>
                <c:pt idx="40">
                  <c:v>-0.19113424252404854</c:v>
                </c:pt>
                <c:pt idx="41">
                  <c:v>-8.7378500936145853E-2</c:v>
                </c:pt>
                <c:pt idx="42">
                  <c:v>-0.10011523473272421</c:v>
                </c:pt>
                <c:pt idx="43">
                  <c:v>8.6676447669510548E-2</c:v>
                </c:pt>
                <c:pt idx="44">
                  <c:v>0.15568529816580257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B244-4BA3-8330-F896D8CF1204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Ընդհանուր վարկեր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Sheet1!$A$2:$A$46</c:f>
              <c:numCache>
                <c:formatCode>m/d/yyyy</c:formatCode>
                <c:ptCount val="45"/>
                <c:pt idx="0">
                  <c:v>40633</c:v>
                </c:pt>
                <c:pt idx="1">
                  <c:v>40724</c:v>
                </c:pt>
                <c:pt idx="2">
                  <c:v>40816</c:v>
                </c:pt>
                <c:pt idx="3">
                  <c:v>40908</c:v>
                </c:pt>
                <c:pt idx="4">
                  <c:v>40999</c:v>
                </c:pt>
                <c:pt idx="5">
                  <c:v>41090</c:v>
                </c:pt>
                <c:pt idx="6">
                  <c:v>41182</c:v>
                </c:pt>
                <c:pt idx="7">
                  <c:v>41274</c:v>
                </c:pt>
                <c:pt idx="8">
                  <c:v>41364</c:v>
                </c:pt>
                <c:pt idx="9">
                  <c:v>41455</c:v>
                </c:pt>
                <c:pt idx="10">
                  <c:v>41547</c:v>
                </c:pt>
                <c:pt idx="11">
                  <c:v>41639</c:v>
                </c:pt>
                <c:pt idx="12">
                  <c:v>41729</c:v>
                </c:pt>
                <c:pt idx="13">
                  <c:v>41820</c:v>
                </c:pt>
                <c:pt idx="14">
                  <c:v>41912</c:v>
                </c:pt>
                <c:pt idx="15">
                  <c:v>42004</c:v>
                </c:pt>
                <c:pt idx="16">
                  <c:v>42094</c:v>
                </c:pt>
                <c:pt idx="17">
                  <c:v>42185</c:v>
                </c:pt>
                <c:pt idx="18">
                  <c:v>42277</c:v>
                </c:pt>
                <c:pt idx="19">
                  <c:v>42369</c:v>
                </c:pt>
                <c:pt idx="20">
                  <c:v>42460</c:v>
                </c:pt>
                <c:pt idx="21">
                  <c:v>42551</c:v>
                </c:pt>
                <c:pt idx="22">
                  <c:v>42643</c:v>
                </c:pt>
                <c:pt idx="23">
                  <c:v>42735</c:v>
                </c:pt>
                <c:pt idx="24">
                  <c:v>42825</c:v>
                </c:pt>
                <c:pt idx="25">
                  <c:v>42916</c:v>
                </c:pt>
                <c:pt idx="26">
                  <c:v>43008</c:v>
                </c:pt>
                <c:pt idx="27">
                  <c:v>43100</c:v>
                </c:pt>
                <c:pt idx="28">
                  <c:v>43190</c:v>
                </c:pt>
                <c:pt idx="29">
                  <c:v>43281</c:v>
                </c:pt>
                <c:pt idx="30">
                  <c:v>43373</c:v>
                </c:pt>
                <c:pt idx="31">
                  <c:v>43465</c:v>
                </c:pt>
                <c:pt idx="32">
                  <c:v>43555</c:v>
                </c:pt>
                <c:pt idx="33">
                  <c:v>43646</c:v>
                </c:pt>
                <c:pt idx="34">
                  <c:v>43738</c:v>
                </c:pt>
                <c:pt idx="35">
                  <c:v>43830</c:v>
                </c:pt>
                <c:pt idx="36">
                  <c:v>43921</c:v>
                </c:pt>
                <c:pt idx="37">
                  <c:v>44012</c:v>
                </c:pt>
                <c:pt idx="38">
                  <c:v>44104</c:v>
                </c:pt>
                <c:pt idx="39">
                  <c:v>44196</c:v>
                </c:pt>
                <c:pt idx="40">
                  <c:v>44286</c:v>
                </c:pt>
                <c:pt idx="41">
                  <c:v>44377</c:v>
                </c:pt>
                <c:pt idx="42">
                  <c:v>44469</c:v>
                </c:pt>
                <c:pt idx="43">
                  <c:v>44561</c:v>
                </c:pt>
                <c:pt idx="44">
                  <c:v>44640</c:v>
                </c:pt>
              </c:numCache>
            </c:numRef>
          </c:cat>
          <c:val>
            <c:numRef>
              <c:f>Sheet1!$D$2:$D$46</c:f>
              <c:numCache>
                <c:formatCode>0.0%</c:formatCode>
                <c:ptCount val="45"/>
                <c:pt idx="0">
                  <c:v>0.58677713695610989</c:v>
                </c:pt>
                <c:pt idx="1">
                  <c:v>0.49229876319841637</c:v>
                </c:pt>
                <c:pt idx="2">
                  <c:v>0.43579610650852296</c:v>
                </c:pt>
                <c:pt idx="3">
                  <c:v>0.35953750011421381</c:v>
                </c:pt>
                <c:pt idx="4">
                  <c:v>0.32668779862389719</c:v>
                </c:pt>
                <c:pt idx="5">
                  <c:v>0.24621196463717965</c:v>
                </c:pt>
                <c:pt idx="6">
                  <c:v>0.28646495026956798</c:v>
                </c:pt>
                <c:pt idx="7">
                  <c:v>0.31686345534862603</c:v>
                </c:pt>
                <c:pt idx="8">
                  <c:v>0.35425830797176894</c:v>
                </c:pt>
                <c:pt idx="9">
                  <c:v>0.33344850638955226</c:v>
                </c:pt>
                <c:pt idx="10">
                  <c:v>0.18062789001885826</c:v>
                </c:pt>
                <c:pt idx="11">
                  <c:v>0.11350004333083441</c:v>
                </c:pt>
                <c:pt idx="12">
                  <c:v>-4.5888718831507025E-2</c:v>
                </c:pt>
                <c:pt idx="13">
                  <c:v>-2.9844671503590492E-3</c:v>
                </c:pt>
                <c:pt idx="14">
                  <c:v>0.15317264556943799</c:v>
                </c:pt>
                <c:pt idx="15">
                  <c:v>0.14426945218563936</c:v>
                </c:pt>
                <c:pt idx="16">
                  <c:v>0.21138306199206425</c:v>
                </c:pt>
                <c:pt idx="17">
                  <c:v>4.5978238861189125E-2</c:v>
                </c:pt>
                <c:pt idx="18">
                  <c:v>-0.18854515141450034</c:v>
                </c:pt>
                <c:pt idx="19">
                  <c:v>-0.21198353081022092</c:v>
                </c:pt>
                <c:pt idx="20">
                  <c:v>-0.19423261519058366</c:v>
                </c:pt>
                <c:pt idx="21">
                  <c:v>-0.13001128274845009</c:v>
                </c:pt>
                <c:pt idx="22">
                  <c:v>2.4869978245829483E-2</c:v>
                </c:pt>
                <c:pt idx="23">
                  <c:v>8.1303957774955693E-2</c:v>
                </c:pt>
                <c:pt idx="24">
                  <c:v>0.10875119804097255</c:v>
                </c:pt>
                <c:pt idx="25">
                  <c:v>0.17496270115898915</c:v>
                </c:pt>
                <c:pt idx="26">
                  <c:v>0.18523433004170853</c:v>
                </c:pt>
                <c:pt idx="27">
                  <c:v>0.26384171959284841</c:v>
                </c:pt>
                <c:pt idx="28">
                  <c:v>0.23123193344309767</c:v>
                </c:pt>
                <c:pt idx="29">
                  <c:v>0.22599277220602731</c:v>
                </c:pt>
                <c:pt idx="30">
                  <c:v>0.25528275202821527</c:v>
                </c:pt>
                <c:pt idx="31">
                  <c:v>0.14718792985150753</c:v>
                </c:pt>
                <c:pt idx="32">
                  <c:v>0.18654581025960626</c:v>
                </c:pt>
                <c:pt idx="33">
                  <c:v>0.16377730281074854</c:v>
                </c:pt>
                <c:pt idx="34">
                  <c:v>0.1119994852653321</c:v>
                </c:pt>
                <c:pt idx="35">
                  <c:v>0.12308376911026531</c:v>
                </c:pt>
                <c:pt idx="36">
                  <c:v>8.7645422820844976E-2</c:v>
                </c:pt>
                <c:pt idx="37">
                  <c:v>4.3304131656674016E-4</c:v>
                </c:pt>
                <c:pt idx="38">
                  <c:v>-1.5602676268670956E-2</c:v>
                </c:pt>
                <c:pt idx="39">
                  <c:v>-0.10008565089559807</c:v>
                </c:pt>
                <c:pt idx="40">
                  <c:v>-0.13543587047928918</c:v>
                </c:pt>
                <c:pt idx="41">
                  <c:v>-5.3912816136470698E-2</c:v>
                </c:pt>
                <c:pt idx="42">
                  <c:v>-7.0324177179076242E-2</c:v>
                </c:pt>
                <c:pt idx="43">
                  <c:v>7.4364790068574882E-2</c:v>
                </c:pt>
                <c:pt idx="44">
                  <c:v>0.13756222988847977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B244-4BA3-8330-F896D8CF1204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Բիզնես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Sheet1!$A$2:$A$46</c:f>
              <c:numCache>
                <c:formatCode>m/d/yyyy</c:formatCode>
                <c:ptCount val="45"/>
                <c:pt idx="0">
                  <c:v>40633</c:v>
                </c:pt>
                <c:pt idx="1">
                  <c:v>40724</c:v>
                </c:pt>
                <c:pt idx="2">
                  <c:v>40816</c:v>
                </c:pt>
                <c:pt idx="3">
                  <c:v>40908</c:v>
                </c:pt>
                <c:pt idx="4">
                  <c:v>40999</c:v>
                </c:pt>
                <c:pt idx="5">
                  <c:v>41090</c:v>
                </c:pt>
                <c:pt idx="6">
                  <c:v>41182</c:v>
                </c:pt>
                <c:pt idx="7">
                  <c:v>41274</c:v>
                </c:pt>
                <c:pt idx="8">
                  <c:v>41364</c:v>
                </c:pt>
                <c:pt idx="9">
                  <c:v>41455</c:v>
                </c:pt>
                <c:pt idx="10">
                  <c:v>41547</c:v>
                </c:pt>
                <c:pt idx="11">
                  <c:v>41639</c:v>
                </c:pt>
                <c:pt idx="12">
                  <c:v>41729</c:v>
                </c:pt>
                <c:pt idx="13">
                  <c:v>41820</c:v>
                </c:pt>
                <c:pt idx="14">
                  <c:v>41912</c:v>
                </c:pt>
                <c:pt idx="15">
                  <c:v>42004</c:v>
                </c:pt>
                <c:pt idx="16">
                  <c:v>42094</c:v>
                </c:pt>
                <c:pt idx="17">
                  <c:v>42185</c:v>
                </c:pt>
                <c:pt idx="18">
                  <c:v>42277</c:v>
                </c:pt>
                <c:pt idx="19">
                  <c:v>42369</c:v>
                </c:pt>
                <c:pt idx="20">
                  <c:v>42460</c:v>
                </c:pt>
                <c:pt idx="21">
                  <c:v>42551</c:v>
                </c:pt>
                <c:pt idx="22">
                  <c:v>42643</c:v>
                </c:pt>
                <c:pt idx="23">
                  <c:v>42735</c:v>
                </c:pt>
                <c:pt idx="24">
                  <c:v>42825</c:v>
                </c:pt>
                <c:pt idx="25">
                  <c:v>42916</c:v>
                </c:pt>
                <c:pt idx="26">
                  <c:v>43008</c:v>
                </c:pt>
                <c:pt idx="27">
                  <c:v>43100</c:v>
                </c:pt>
                <c:pt idx="28">
                  <c:v>43190</c:v>
                </c:pt>
                <c:pt idx="29">
                  <c:v>43281</c:v>
                </c:pt>
                <c:pt idx="30">
                  <c:v>43373</c:v>
                </c:pt>
                <c:pt idx="31">
                  <c:v>43465</c:v>
                </c:pt>
                <c:pt idx="32">
                  <c:v>43555</c:v>
                </c:pt>
                <c:pt idx="33">
                  <c:v>43646</c:v>
                </c:pt>
                <c:pt idx="34">
                  <c:v>43738</c:v>
                </c:pt>
                <c:pt idx="35">
                  <c:v>43830</c:v>
                </c:pt>
                <c:pt idx="36">
                  <c:v>43921</c:v>
                </c:pt>
                <c:pt idx="37">
                  <c:v>44012</c:v>
                </c:pt>
                <c:pt idx="38">
                  <c:v>44104</c:v>
                </c:pt>
                <c:pt idx="39">
                  <c:v>44196</c:v>
                </c:pt>
                <c:pt idx="40">
                  <c:v>44286</c:v>
                </c:pt>
                <c:pt idx="41">
                  <c:v>44377</c:v>
                </c:pt>
                <c:pt idx="42">
                  <c:v>44469</c:v>
                </c:pt>
                <c:pt idx="43">
                  <c:v>44561</c:v>
                </c:pt>
                <c:pt idx="44">
                  <c:v>44640</c:v>
                </c:pt>
              </c:numCache>
            </c:numRef>
          </c:cat>
          <c:val>
            <c:numRef>
              <c:f>Sheet1!$C$2:$C$46</c:f>
              <c:numCache>
                <c:formatCode>0.0%</c:formatCode>
                <c:ptCount val="45"/>
                <c:pt idx="0">
                  <c:v>0.60130497245474235</c:v>
                </c:pt>
                <c:pt idx="1">
                  <c:v>0.45627137586198252</c:v>
                </c:pt>
                <c:pt idx="2">
                  <c:v>0.35249231152688565</c:v>
                </c:pt>
                <c:pt idx="3">
                  <c:v>0.38189374404021192</c:v>
                </c:pt>
                <c:pt idx="4">
                  <c:v>0.3326846559761738</c:v>
                </c:pt>
                <c:pt idx="5">
                  <c:v>0.21058357802054917</c:v>
                </c:pt>
                <c:pt idx="6">
                  <c:v>0.26889470986774611</c:v>
                </c:pt>
                <c:pt idx="7">
                  <c:v>0.25135349248043992</c:v>
                </c:pt>
                <c:pt idx="8">
                  <c:v>0.24243399548998634</c:v>
                </c:pt>
                <c:pt idx="9">
                  <c:v>0.2518658064019117</c:v>
                </c:pt>
                <c:pt idx="10">
                  <c:v>9.8493888716002731E-2</c:v>
                </c:pt>
                <c:pt idx="11">
                  <c:v>6.6588588333200915E-2</c:v>
                </c:pt>
                <c:pt idx="12">
                  <c:v>-1.9244788951841008E-2</c:v>
                </c:pt>
                <c:pt idx="13">
                  <c:v>-3.1357498266006534E-2</c:v>
                </c:pt>
                <c:pt idx="14">
                  <c:v>7.9509204059817762E-3</c:v>
                </c:pt>
                <c:pt idx="15">
                  <c:v>-4.0283591438643573E-2</c:v>
                </c:pt>
                <c:pt idx="16">
                  <c:v>1.7150315230032742E-2</c:v>
                </c:pt>
                <c:pt idx="17">
                  <c:v>-1.8066680808948576E-2</c:v>
                </c:pt>
                <c:pt idx="18">
                  <c:v>-1.5161444350967113E-2</c:v>
                </c:pt>
                <c:pt idx="19">
                  <c:v>6.591025916481863E-3</c:v>
                </c:pt>
                <c:pt idx="20">
                  <c:v>-9.7547106361927094E-3</c:v>
                </c:pt>
                <c:pt idx="21">
                  <c:v>1.9174324429646505E-2</c:v>
                </c:pt>
                <c:pt idx="22">
                  <c:v>5.9535792044868918E-2</c:v>
                </c:pt>
                <c:pt idx="23">
                  <c:v>0.11143291523831933</c:v>
                </c:pt>
                <c:pt idx="24">
                  <c:v>0.17359271588886993</c:v>
                </c:pt>
                <c:pt idx="25">
                  <c:v>0.2502277464246867</c:v>
                </c:pt>
                <c:pt idx="26">
                  <c:v>0.23956091115832723</c:v>
                </c:pt>
                <c:pt idx="27">
                  <c:v>0.26064041053394527</c:v>
                </c:pt>
                <c:pt idx="28">
                  <c:v>0.17710281825799346</c:v>
                </c:pt>
                <c:pt idx="29">
                  <c:v>0.14895114024601708</c:v>
                </c:pt>
                <c:pt idx="30">
                  <c:v>0.14161093608384334</c:v>
                </c:pt>
                <c:pt idx="31">
                  <c:v>1.6912166056867184E-2</c:v>
                </c:pt>
                <c:pt idx="32">
                  <c:v>5.4615807410245854E-2</c:v>
                </c:pt>
                <c:pt idx="33">
                  <c:v>1.2607317967533671E-2</c:v>
                </c:pt>
                <c:pt idx="34">
                  <c:v>-1.4156570554114123E-2</c:v>
                </c:pt>
                <c:pt idx="35">
                  <c:v>1.5004522702051215E-2</c:v>
                </c:pt>
                <c:pt idx="36">
                  <c:v>-5.0985559073493114E-3</c:v>
                </c:pt>
                <c:pt idx="37">
                  <c:v>-2.9557740999402671E-2</c:v>
                </c:pt>
                <c:pt idx="38">
                  <c:v>-2.3247856322484273E-2</c:v>
                </c:pt>
                <c:pt idx="39">
                  <c:v>-2.2627431531236142E-2</c:v>
                </c:pt>
                <c:pt idx="40">
                  <c:v>-4.4137792024744549E-2</c:v>
                </c:pt>
                <c:pt idx="41">
                  <c:v>-1.2567164888949156E-3</c:v>
                </c:pt>
                <c:pt idx="42">
                  <c:v>-2.3940484615538771E-2</c:v>
                </c:pt>
                <c:pt idx="43">
                  <c:v>5.7034728462756146E-2</c:v>
                </c:pt>
                <c:pt idx="44">
                  <c:v>0.112424154687917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9949392"/>
        <c:axId val="479950176"/>
      </c:lineChart>
      <c:dateAx>
        <c:axId val="479949392"/>
        <c:scaling>
          <c:orientation val="minMax"/>
        </c:scaling>
        <c:delete val="0"/>
        <c:axPos val="b"/>
        <c:numFmt formatCode="[$-409]mmm\-yy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950176"/>
        <c:crosses val="autoZero"/>
        <c:auto val="1"/>
        <c:lblOffset val="100"/>
        <c:baseTimeUnit val="months"/>
        <c:majorUnit val="6"/>
        <c:majorTimeUnit val="months"/>
      </c:dateAx>
      <c:valAx>
        <c:axId val="47995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94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752749437770826"/>
          <c:w val="0.89999995791837339"/>
          <c:h val="7.87302534145137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28579760863225E-2"/>
          <c:y val="2.1947503605254978E-2"/>
          <c:w val="0.92912667188684961"/>
          <c:h val="0.7094696205029564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Սպառողական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Sheet1!$A$2:$A$85</c:f>
              <c:numCache>
                <c:formatCode>m/d/yyyy</c:formatCode>
                <c:ptCount val="84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  <c:pt idx="31">
                  <c:v>44620</c:v>
                </c:pt>
              </c:numCache>
            </c:numRef>
          </c:cat>
          <c:val>
            <c:numRef>
              <c:f>Sheet1!$B$2:$B$85</c:f>
              <c:numCache>
                <c:formatCode>0.0%</c:formatCode>
                <c:ptCount val="84"/>
                <c:pt idx="0">
                  <c:v>7.675488014523052E-2</c:v>
                </c:pt>
                <c:pt idx="1">
                  <c:v>8.3449884150133366E-2</c:v>
                </c:pt>
                <c:pt idx="2">
                  <c:v>6.7883017879858315E-2</c:v>
                </c:pt>
                <c:pt idx="3">
                  <c:v>9.417667852991575E-2</c:v>
                </c:pt>
                <c:pt idx="4">
                  <c:v>0.10349991417127313</c:v>
                </c:pt>
                <c:pt idx="5">
                  <c:v>0.11095870395496363</c:v>
                </c:pt>
                <c:pt idx="6">
                  <c:v>8.8108285484153559E-2</c:v>
                </c:pt>
                <c:pt idx="7">
                  <c:v>9.7935261574442836E-2</c:v>
                </c:pt>
                <c:pt idx="8">
                  <c:v>9.4305093758935768E-2</c:v>
                </c:pt>
                <c:pt idx="9">
                  <c:v>9.9552168468882984E-2</c:v>
                </c:pt>
                <c:pt idx="10">
                  <c:v>7.7887680183234678E-2</c:v>
                </c:pt>
                <c:pt idx="11">
                  <c:v>7.8970044212977666E-2</c:v>
                </c:pt>
                <c:pt idx="12">
                  <c:v>7.0134656371891008E-2</c:v>
                </c:pt>
                <c:pt idx="13">
                  <c:v>7.0508103388593979E-2</c:v>
                </c:pt>
                <c:pt idx="14">
                  <c:v>5.2808501446044258E-2</c:v>
                </c:pt>
                <c:pt idx="15">
                  <c:v>5.7491455154619633E-2</c:v>
                </c:pt>
                <c:pt idx="16">
                  <c:v>6.9501626916429748E-2</c:v>
                </c:pt>
                <c:pt idx="17">
                  <c:v>7.4528451653444225E-2</c:v>
                </c:pt>
                <c:pt idx="18">
                  <c:v>6.9623138020574932E-2</c:v>
                </c:pt>
                <c:pt idx="19">
                  <c:v>7.0535205364166562E-2</c:v>
                </c:pt>
                <c:pt idx="20">
                  <c:v>7.9179115470993031E-2</c:v>
                </c:pt>
                <c:pt idx="21">
                  <c:v>8.4310860569086224E-2</c:v>
                </c:pt>
                <c:pt idx="22">
                  <c:v>7.6285536064222184E-2</c:v>
                </c:pt>
                <c:pt idx="23">
                  <c:v>8.1344611994772609E-2</c:v>
                </c:pt>
                <c:pt idx="24">
                  <c:v>9.658429240460982E-2</c:v>
                </c:pt>
                <c:pt idx="25">
                  <c:v>0.12748413973318959</c:v>
                </c:pt>
                <c:pt idx="26">
                  <c:v>0.13583360624954779</c:v>
                </c:pt>
                <c:pt idx="27">
                  <c:v>0.14768772230358571</c:v>
                </c:pt>
                <c:pt idx="28">
                  <c:v>0.12589158727011135</c:v>
                </c:pt>
                <c:pt idx="29">
                  <c:v>0.10503445806669005</c:v>
                </c:pt>
                <c:pt idx="30">
                  <c:v>7.9173398608703496E-2</c:v>
                </c:pt>
                <c:pt idx="31">
                  <c:v>8.3438586860870467E-2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6BAA-427F-9C28-821DFC788D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Հիփոթեք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Sheet1!$A$2:$A$85</c:f>
              <c:numCache>
                <c:formatCode>m/d/yyyy</c:formatCode>
                <c:ptCount val="84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  <c:pt idx="31">
                  <c:v>44620</c:v>
                </c:pt>
              </c:numCache>
            </c:numRef>
          </c:cat>
          <c:val>
            <c:numRef>
              <c:f>Sheet1!$C$2:$C$85</c:f>
              <c:numCache>
                <c:formatCode>0.0%</c:formatCode>
                <c:ptCount val="84"/>
                <c:pt idx="0">
                  <c:v>6.4278534297065981E-2</c:v>
                </c:pt>
                <c:pt idx="1">
                  <c:v>6.7320631387451327E-2</c:v>
                </c:pt>
                <c:pt idx="2">
                  <c:v>5.6662154209432901E-2</c:v>
                </c:pt>
                <c:pt idx="3">
                  <c:v>7.6860630889371895E-2</c:v>
                </c:pt>
                <c:pt idx="4">
                  <c:v>7.6902291165659498E-2</c:v>
                </c:pt>
                <c:pt idx="5">
                  <c:v>8.24658061414969E-2</c:v>
                </c:pt>
                <c:pt idx="6">
                  <c:v>6.3501766174667032E-2</c:v>
                </c:pt>
                <c:pt idx="7">
                  <c:v>7.9537771013592898E-2</c:v>
                </c:pt>
                <c:pt idx="8">
                  <c:v>7.7143185707446341E-2</c:v>
                </c:pt>
                <c:pt idx="9">
                  <c:v>8.1779080100558926E-2</c:v>
                </c:pt>
                <c:pt idx="10">
                  <c:v>6.206745960500791E-2</c:v>
                </c:pt>
                <c:pt idx="11">
                  <c:v>6.6633488017534992E-2</c:v>
                </c:pt>
                <c:pt idx="12">
                  <c:v>5.7265905579756506E-2</c:v>
                </c:pt>
                <c:pt idx="13">
                  <c:v>5.5288305149831768E-2</c:v>
                </c:pt>
                <c:pt idx="14">
                  <c:v>3.5910262049903094E-2</c:v>
                </c:pt>
                <c:pt idx="15">
                  <c:v>3.7015841369125259E-2</c:v>
                </c:pt>
                <c:pt idx="16">
                  <c:v>3.9805873543817975E-2</c:v>
                </c:pt>
                <c:pt idx="17">
                  <c:v>3.6539968980682701E-2</c:v>
                </c:pt>
                <c:pt idx="18">
                  <c:v>2.7175361266054483E-2</c:v>
                </c:pt>
                <c:pt idx="19">
                  <c:v>2.6715962330010924E-2</c:v>
                </c:pt>
                <c:pt idx="20">
                  <c:v>2.4491582092405383E-2</c:v>
                </c:pt>
                <c:pt idx="21">
                  <c:v>2.4005846247815862E-2</c:v>
                </c:pt>
                <c:pt idx="22">
                  <c:v>1.9374407256322942E-2</c:v>
                </c:pt>
                <c:pt idx="23">
                  <c:v>2.165147910715742E-2</c:v>
                </c:pt>
                <c:pt idx="24">
                  <c:v>2.7694592880757388E-2</c:v>
                </c:pt>
                <c:pt idx="25">
                  <c:v>2.9375852535742143E-2</c:v>
                </c:pt>
                <c:pt idx="26">
                  <c:v>2.6012877226288176E-2</c:v>
                </c:pt>
                <c:pt idx="27">
                  <c:v>2.5486736710741701E-2</c:v>
                </c:pt>
                <c:pt idx="28">
                  <c:v>2.3609137978296595E-2</c:v>
                </c:pt>
                <c:pt idx="29">
                  <c:v>2.1143557363283098E-2</c:v>
                </c:pt>
                <c:pt idx="30">
                  <c:v>1.5876774474068361E-2</c:v>
                </c:pt>
                <c:pt idx="31">
                  <c:v>1.959280835175815E-2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BAA-427F-9C28-821DFC788D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Բիզնես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Sheet1!$A$2:$A$85</c:f>
              <c:numCache>
                <c:formatCode>m/d/yyyy</c:formatCode>
                <c:ptCount val="84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  <c:pt idx="31">
                  <c:v>44620</c:v>
                </c:pt>
              </c:numCache>
            </c:numRef>
          </c:cat>
          <c:val>
            <c:numRef>
              <c:f>Sheet1!$D$2:$D$85</c:f>
              <c:numCache>
                <c:formatCode>0.0%</c:formatCode>
                <c:ptCount val="84"/>
                <c:pt idx="0">
                  <c:v>6.1747279119773707E-2</c:v>
                </c:pt>
                <c:pt idx="1">
                  <c:v>6.8554848639259314E-2</c:v>
                </c:pt>
                <c:pt idx="2">
                  <c:v>7.8848811602718949E-2</c:v>
                </c:pt>
                <c:pt idx="3">
                  <c:v>8.9017389322339838E-2</c:v>
                </c:pt>
                <c:pt idx="4">
                  <c:v>0.10115433099117234</c:v>
                </c:pt>
                <c:pt idx="5">
                  <c:v>8.8124821592140634E-2</c:v>
                </c:pt>
                <c:pt idx="6">
                  <c:v>9.0867641281608277E-2</c:v>
                </c:pt>
                <c:pt idx="7">
                  <c:v>0.12358472210781714</c:v>
                </c:pt>
                <c:pt idx="8">
                  <c:v>0.11167059083098572</c:v>
                </c:pt>
                <c:pt idx="9">
                  <c:v>0.11673275722381762</c:v>
                </c:pt>
                <c:pt idx="10">
                  <c:v>8.3991555359984926E-2</c:v>
                </c:pt>
                <c:pt idx="11">
                  <c:v>8.5117478352083262E-2</c:v>
                </c:pt>
                <c:pt idx="12">
                  <c:v>7.7415650805649175E-2</c:v>
                </c:pt>
                <c:pt idx="13">
                  <c:v>9.343088169464768E-2</c:v>
                </c:pt>
                <c:pt idx="14">
                  <c:v>7.0232946803049381E-2</c:v>
                </c:pt>
                <c:pt idx="15">
                  <c:v>6.5304678923610596E-2</c:v>
                </c:pt>
                <c:pt idx="16">
                  <c:v>7.8502076528152831E-2</c:v>
                </c:pt>
                <c:pt idx="17">
                  <c:v>8.690709671597735E-2</c:v>
                </c:pt>
                <c:pt idx="18">
                  <c:v>5.0692792574187025E-2</c:v>
                </c:pt>
                <c:pt idx="19">
                  <c:v>5.5186387094464259E-2</c:v>
                </c:pt>
                <c:pt idx="20">
                  <c:v>6.0786616442442425E-2</c:v>
                </c:pt>
                <c:pt idx="21">
                  <c:v>5.8798301012570275E-2</c:v>
                </c:pt>
                <c:pt idx="22">
                  <c:v>6.345332838248284E-2</c:v>
                </c:pt>
                <c:pt idx="23">
                  <c:v>6.2816660230590252E-2</c:v>
                </c:pt>
                <c:pt idx="24">
                  <c:v>5.636893969713859E-2</c:v>
                </c:pt>
                <c:pt idx="25">
                  <c:v>4.9762746770323524E-2</c:v>
                </c:pt>
                <c:pt idx="26">
                  <c:v>5.9854998164312841E-2</c:v>
                </c:pt>
                <c:pt idx="27">
                  <c:v>7.4634876716169876E-2</c:v>
                </c:pt>
                <c:pt idx="28">
                  <c:v>6.6799267796176995E-2</c:v>
                </c:pt>
                <c:pt idx="29">
                  <c:v>5.5043332338408392E-2</c:v>
                </c:pt>
                <c:pt idx="30">
                  <c:v>3.903202760895861E-2</c:v>
                </c:pt>
                <c:pt idx="31">
                  <c:v>4.4524653997194866E-2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6BAA-427F-9C28-821DFC788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9949784"/>
        <c:axId val="479946648"/>
      </c:lineChart>
      <c:dateAx>
        <c:axId val="479949784"/>
        <c:scaling>
          <c:orientation val="minMax"/>
        </c:scaling>
        <c:delete val="0"/>
        <c:axPos val="b"/>
        <c:numFmt formatCode="[$-409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946648"/>
        <c:crosses val="autoZero"/>
        <c:auto val="1"/>
        <c:lblOffset val="100"/>
        <c:baseTimeUnit val="months"/>
      </c:dateAx>
      <c:valAx>
        <c:axId val="479946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949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200222368037329"/>
          <c:y val="0.91966071106493141"/>
          <c:w val="0.73284722222222232"/>
          <c:h val="8.03396248547119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28579760863225E-2"/>
          <c:y val="2.1947503605254978E-2"/>
          <c:w val="0.93197142023913682"/>
          <c:h val="0.6820801772575799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Վարկերից կորուստներ/Վարկեր (աջ առանցք)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Sheet1!$A$2:$A$85</c:f>
              <c:numCache>
                <c:formatCode>[$-409]mmm\-yy;@</c:formatCode>
                <c:ptCount val="84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  <c:pt idx="31">
                  <c:v>44620</c:v>
                </c:pt>
              </c:numCache>
            </c:numRef>
          </c:cat>
          <c:val>
            <c:numRef>
              <c:f>Sheet1!$C$2:$C$85</c:f>
              <c:numCache>
                <c:formatCode>0.0%</c:formatCode>
                <c:ptCount val="84"/>
                <c:pt idx="0">
                  <c:v>1.8059290499497803E-2</c:v>
                </c:pt>
                <c:pt idx="1">
                  <c:v>2.3034621574432017E-2</c:v>
                </c:pt>
                <c:pt idx="2">
                  <c:v>3.6915464965960633E-2</c:v>
                </c:pt>
                <c:pt idx="3">
                  <c:v>4.1405234786570079E-2</c:v>
                </c:pt>
                <c:pt idx="4">
                  <c:v>4.870468871778777E-2</c:v>
                </c:pt>
                <c:pt idx="5">
                  <c:v>5.4034139374527404E-2</c:v>
                </c:pt>
                <c:pt idx="6">
                  <c:v>5.4243706385812038E-2</c:v>
                </c:pt>
                <c:pt idx="7">
                  <c:v>5.1640235908796135E-2</c:v>
                </c:pt>
                <c:pt idx="8">
                  <c:v>4.7827338558488273E-2</c:v>
                </c:pt>
                <c:pt idx="9">
                  <c:v>4.376934732073659E-2</c:v>
                </c:pt>
                <c:pt idx="10">
                  <c:v>2.6981915743274926E-2</c:v>
                </c:pt>
                <c:pt idx="11">
                  <c:v>2.5303401136978473E-2</c:v>
                </c:pt>
                <c:pt idx="12">
                  <c:v>2.0169623689985341E-2</c:v>
                </c:pt>
                <c:pt idx="13">
                  <c:v>1.6765056017994474E-2</c:v>
                </c:pt>
                <c:pt idx="14">
                  <c:v>2.2111512174356366E-2</c:v>
                </c:pt>
                <c:pt idx="15">
                  <c:v>1.4986515148140108E-2</c:v>
                </c:pt>
                <c:pt idx="16">
                  <c:v>1.5927095189040986E-2</c:v>
                </c:pt>
                <c:pt idx="17">
                  <c:v>1.6327776168038096E-2</c:v>
                </c:pt>
                <c:pt idx="18">
                  <c:v>2.0310494579901747E-2</c:v>
                </c:pt>
                <c:pt idx="19">
                  <c:v>2.3633674233461948E-2</c:v>
                </c:pt>
                <c:pt idx="20">
                  <c:v>2.5010075132185818E-2</c:v>
                </c:pt>
                <c:pt idx="21">
                  <c:v>2.3714278500144476E-2</c:v>
                </c:pt>
                <c:pt idx="22">
                  <c:v>2.2027951209417411E-2</c:v>
                </c:pt>
                <c:pt idx="23">
                  <c:v>2.3983909378334639E-2</c:v>
                </c:pt>
                <c:pt idx="24">
                  <c:v>2.2138846071312477E-2</c:v>
                </c:pt>
                <c:pt idx="25">
                  <c:v>2.4833061110304658E-2</c:v>
                </c:pt>
                <c:pt idx="26">
                  <c:v>3.1842913718018249E-2</c:v>
                </c:pt>
                <c:pt idx="27">
                  <c:v>3.3885665837321735E-2</c:v>
                </c:pt>
                <c:pt idx="28">
                  <c:v>3.8370541504674033E-2</c:v>
                </c:pt>
                <c:pt idx="29">
                  <c:v>3.8597620335130714E-2</c:v>
                </c:pt>
                <c:pt idx="30">
                  <c:v>2.7321477687361526E-2</c:v>
                </c:pt>
                <c:pt idx="31">
                  <c:v>2.1428161032145364E-2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6B-4A18-B24C-9BAEF9C8E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79949000"/>
        <c:axId val="47994821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Վատորակ վարկերի կշիռ</c:v>
                </c:pt>
              </c:strCache>
            </c:strRef>
          </c:tx>
          <c:spPr>
            <a:ln w="254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Sheet1!$A$2:$A$85</c:f>
              <c:numCache>
                <c:formatCode>[$-409]mmm\-yy;@</c:formatCode>
                <c:ptCount val="84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  <c:pt idx="31">
                  <c:v>44620</c:v>
                </c:pt>
              </c:numCache>
            </c:numRef>
          </c:cat>
          <c:val>
            <c:numRef>
              <c:f>Sheet1!$B$2:$B$85</c:f>
              <c:numCache>
                <c:formatCode>0.0%</c:formatCode>
                <c:ptCount val="84"/>
                <c:pt idx="0">
                  <c:v>6.0842787023445401E-2</c:v>
                </c:pt>
                <c:pt idx="1">
                  <c:v>6.6397711823988903E-2</c:v>
                </c:pt>
                <c:pt idx="2">
                  <c:v>6.8996742628452901E-2</c:v>
                </c:pt>
                <c:pt idx="3">
                  <c:v>8.2807141588946698E-2</c:v>
                </c:pt>
                <c:pt idx="4">
                  <c:v>9.19492946503946E-2</c:v>
                </c:pt>
                <c:pt idx="5">
                  <c:v>8.4920269537328202E-2</c:v>
                </c:pt>
                <c:pt idx="6">
                  <c:v>7.9497166838592606E-2</c:v>
                </c:pt>
                <c:pt idx="7">
                  <c:v>0.102171239833609</c:v>
                </c:pt>
                <c:pt idx="8">
                  <c:v>9.3358475621635503E-2</c:v>
                </c:pt>
                <c:pt idx="9">
                  <c:v>9.7339155058914495E-2</c:v>
                </c:pt>
                <c:pt idx="10">
                  <c:v>6.7228742380267006E-2</c:v>
                </c:pt>
                <c:pt idx="11">
                  <c:v>6.8499580868698895E-2</c:v>
                </c:pt>
                <c:pt idx="12">
                  <c:v>6.2922371979411695E-2</c:v>
                </c:pt>
                <c:pt idx="13">
                  <c:v>7.4032806114026406E-2</c:v>
                </c:pt>
                <c:pt idx="14">
                  <c:v>5.47869393731737E-2</c:v>
                </c:pt>
                <c:pt idx="15">
                  <c:v>5.3960046244715003E-2</c:v>
                </c:pt>
                <c:pt idx="16">
                  <c:v>6.3205627709130102E-2</c:v>
                </c:pt>
                <c:pt idx="17">
                  <c:v>6.90954297935195E-2</c:v>
                </c:pt>
                <c:pt idx="18">
                  <c:v>4.7543982509181702E-2</c:v>
                </c:pt>
                <c:pt idx="19">
                  <c:v>5.0304049606736602E-2</c:v>
                </c:pt>
                <c:pt idx="20">
                  <c:v>5.4412558523950702E-2</c:v>
                </c:pt>
                <c:pt idx="21">
                  <c:v>5.4527764342466797E-2</c:v>
                </c:pt>
                <c:pt idx="22">
                  <c:v>5.5066658291520798E-2</c:v>
                </c:pt>
                <c:pt idx="23">
                  <c:v>5.5164975483049598E-2</c:v>
                </c:pt>
                <c:pt idx="24">
                  <c:v>5.6792368478959999E-2</c:v>
                </c:pt>
                <c:pt idx="25">
                  <c:v>6.0065374241158501E-2</c:v>
                </c:pt>
                <c:pt idx="26">
                  <c:v>6.5548157273070506E-2</c:v>
                </c:pt>
                <c:pt idx="27">
                  <c:v>7.0908396978655794E-2</c:v>
                </c:pt>
                <c:pt idx="28">
                  <c:v>6.0653802598607899E-2</c:v>
                </c:pt>
                <c:pt idx="29">
                  <c:v>5.0586906320809401E-2</c:v>
                </c:pt>
                <c:pt idx="30">
                  <c:v>3.5646324832252635E-2</c:v>
                </c:pt>
                <c:pt idx="31">
                  <c:v>3.9665901992173153E-2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C86B-4A18-B24C-9BAEF9C8E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9951744"/>
        <c:axId val="479947040"/>
      </c:lineChart>
      <c:dateAx>
        <c:axId val="479951744"/>
        <c:scaling>
          <c:orientation val="minMax"/>
        </c:scaling>
        <c:delete val="0"/>
        <c:axPos val="b"/>
        <c:numFmt formatCode="[$-409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947040"/>
        <c:crosses val="autoZero"/>
        <c:auto val="1"/>
        <c:lblOffset val="100"/>
        <c:baseTimeUnit val="months"/>
      </c:dateAx>
      <c:valAx>
        <c:axId val="47994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951744"/>
        <c:crosses val="autoZero"/>
        <c:crossBetween val="between"/>
      </c:valAx>
      <c:valAx>
        <c:axId val="479948216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949000"/>
        <c:crosses val="max"/>
        <c:crossBetween val="between"/>
      </c:valAx>
      <c:dateAx>
        <c:axId val="479949000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47994821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739956871888996E-6"/>
          <c:y val="0.85956740469313675"/>
          <c:w val="0.89043568509373383"/>
          <c:h val="0.140432595306863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28579760863225E-2"/>
          <c:y val="2.1947503605254978E-2"/>
          <c:w val="0.93197142023913682"/>
          <c:h val="0.6820801772575799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Ակտիվներ/Կապիտալ (աջ առանցք)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numRef>
              <c:f>Sheet1!$A$2:$A$33</c:f>
              <c:numCache>
                <c:formatCode>m/d/yyyy</c:formatCode>
                <c:ptCount val="32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  <c:pt idx="31">
                  <c:v>44620</c:v>
                </c:pt>
              </c:numCache>
            </c:numRef>
          </c:cat>
          <c:val>
            <c:numRef>
              <c:f>Sheet1!$C$2:$C$33</c:f>
              <c:numCache>
                <c:formatCode>_(* #,##0.0_);_(* \(#,##0.0\);_(* "-"??_);_(@_)</c:formatCode>
                <c:ptCount val="32"/>
                <c:pt idx="0">
                  <c:v>6.2581334007564111</c:v>
                </c:pt>
                <c:pt idx="1">
                  <c:v>6.2232466484779208</c:v>
                </c:pt>
                <c:pt idx="2">
                  <c:v>7.3768222588960457</c:v>
                </c:pt>
                <c:pt idx="3">
                  <c:v>6.9689726650047499</c:v>
                </c:pt>
                <c:pt idx="4">
                  <c:v>6.8630684286942234</c:v>
                </c:pt>
                <c:pt idx="5">
                  <c:v>7.026537262084064</c:v>
                </c:pt>
                <c:pt idx="6">
                  <c:v>6.8096781406232045</c:v>
                </c:pt>
                <c:pt idx="7">
                  <c:v>6.6714660470076055</c:v>
                </c:pt>
                <c:pt idx="8">
                  <c:v>6.3797613438033949</c:v>
                </c:pt>
                <c:pt idx="9">
                  <c:v>6.2882687917509754</c:v>
                </c:pt>
                <c:pt idx="10">
                  <c:v>6.1711086201819549</c:v>
                </c:pt>
                <c:pt idx="11">
                  <c:v>6.1473067865002653</c:v>
                </c:pt>
                <c:pt idx="12">
                  <c:v>6.1998530798774985</c:v>
                </c:pt>
                <c:pt idx="13">
                  <c:v>6.2070455544296239</c:v>
                </c:pt>
                <c:pt idx="14">
                  <c:v>6.3640745993031809</c:v>
                </c:pt>
                <c:pt idx="15">
                  <c:v>6.1935365253199759</c:v>
                </c:pt>
                <c:pt idx="16">
                  <c:v>6.2401581864236846</c:v>
                </c:pt>
                <c:pt idx="17">
                  <c:v>6.4569299140451326</c:v>
                </c:pt>
                <c:pt idx="18">
                  <c:v>6.6588333995395717</c:v>
                </c:pt>
                <c:pt idx="19">
                  <c:v>6.6776322434854585</c:v>
                </c:pt>
                <c:pt idx="20">
                  <c:v>6.8197740314682491</c:v>
                </c:pt>
                <c:pt idx="21">
                  <c:v>6.7447946311159859</c:v>
                </c:pt>
                <c:pt idx="22">
                  <c:v>7.0725917314730822</c:v>
                </c:pt>
                <c:pt idx="23">
                  <c:v>7.0759354512241277</c:v>
                </c:pt>
                <c:pt idx="24">
                  <c:v>6.870932330880497</c:v>
                </c:pt>
                <c:pt idx="25">
                  <c:v>7.1310266453304401</c:v>
                </c:pt>
                <c:pt idx="26">
                  <c:v>7.6179323183629668</c:v>
                </c:pt>
                <c:pt idx="27">
                  <c:v>7.5194850501158124</c:v>
                </c:pt>
                <c:pt idx="28">
                  <c:v>7.6875988159677302</c:v>
                </c:pt>
                <c:pt idx="29">
                  <c:v>7.8209573941411517</c:v>
                </c:pt>
                <c:pt idx="30">
                  <c:v>7.7184649662337979</c:v>
                </c:pt>
                <c:pt idx="31">
                  <c:v>7.4826645933105986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F0-4E94-A06F-3A924725C3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79945472"/>
        <c:axId val="47995252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ROE</c:v>
                </c:pt>
              </c:strCache>
            </c:strRef>
          </c:tx>
          <c:spPr>
            <a:ln w="254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Sheet1!$A$2:$A$33</c:f>
              <c:numCache>
                <c:formatCode>m/d/yyyy</c:formatCode>
                <c:ptCount val="32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  <c:pt idx="31">
                  <c:v>44620</c:v>
                </c:pt>
              </c:numCache>
            </c:numRef>
          </c:cat>
          <c:val>
            <c:numRef>
              <c:f>Sheet1!$B$2:$B$33</c:f>
              <c:numCache>
                <c:formatCode>0.0%</c:formatCode>
                <c:ptCount val="32"/>
                <c:pt idx="0">
                  <c:v>0.10027590381586721</c:v>
                </c:pt>
                <c:pt idx="1">
                  <c:v>8.4830942226742465E-2</c:v>
                </c:pt>
                <c:pt idx="2">
                  <c:v>4.5512099582099584E-2</c:v>
                </c:pt>
                <c:pt idx="3">
                  <c:v>2.025463037827931E-2</c:v>
                </c:pt>
                <c:pt idx="4">
                  <c:v>-9.2958897728411729E-3</c:v>
                </c:pt>
                <c:pt idx="5">
                  <c:v>-3.4410987826986358E-2</c:v>
                </c:pt>
                <c:pt idx="6">
                  <c:v>-4.4456505789214916E-2</c:v>
                </c:pt>
                <c:pt idx="7">
                  <c:v>-2.9144732418363555E-2</c:v>
                </c:pt>
                <c:pt idx="8">
                  <c:v>-1.6489194707310188E-2</c:v>
                </c:pt>
                <c:pt idx="9">
                  <c:v>4.412192900197656E-4</c:v>
                </c:pt>
                <c:pt idx="10">
                  <c:v>5.7258056325245416E-2</c:v>
                </c:pt>
                <c:pt idx="11">
                  <c:v>6.3766308862242729E-2</c:v>
                </c:pt>
                <c:pt idx="12">
                  <c:v>7.5102161701220235E-2</c:v>
                </c:pt>
                <c:pt idx="13">
                  <c:v>8.2335317679168074E-2</c:v>
                </c:pt>
                <c:pt idx="14">
                  <c:v>6.0574400527880906E-2</c:v>
                </c:pt>
                <c:pt idx="15">
                  <c:v>6.4386394122461887E-2</c:v>
                </c:pt>
                <c:pt idx="16">
                  <c:v>6.7184031785082435E-2</c:v>
                </c:pt>
                <c:pt idx="17">
                  <c:v>7.0496927152521774E-2</c:v>
                </c:pt>
                <c:pt idx="18">
                  <c:v>5.3079388727209659E-2</c:v>
                </c:pt>
                <c:pt idx="19">
                  <c:v>5.7026139658703241E-2</c:v>
                </c:pt>
                <c:pt idx="20">
                  <c:v>5.4340693020132905E-2</c:v>
                </c:pt>
                <c:pt idx="21">
                  <c:v>6.1469517991040445E-2</c:v>
                </c:pt>
                <c:pt idx="22">
                  <c:v>7.9374438002283998E-2</c:v>
                </c:pt>
                <c:pt idx="23">
                  <c:v>8.0086060138007481E-2</c:v>
                </c:pt>
                <c:pt idx="24">
                  <c:v>9.2115139438403285E-2</c:v>
                </c:pt>
                <c:pt idx="25">
                  <c:v>8.6052026305604781E-2</c:v>
                </c:pt>
                <c:pt idx="26" formatCode="0.000%">
                  <c:v>7.2034031437200455E-2</c:v>
                </c:pt>
                <c:pt idx="27">
                  <c:v>6.889306335440519E-2</c:v>
                </c:pt>
                <c:pt idx="28">
                  <c:v>4.7667597419988807E-2</c:v>
                </c:pt>
                <c:pt idx="29">
                  <c:v>4.3087785621898585E-2</c:v>
                </c:pt>
                <c:pt idx="30" formatCode="0.00%">
                  <c:v>7.0655843413163444E-2</c:v>
                </c:pt>
                <c:pt idx="31">
                  <c:v>8.7823153008181026E-2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8AF0-4E94-A06F-3A924725C34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Sheet1!$A$2:$A$33</c:f>
              <c:numCache>
                <c:formatCode>m/d/yyyy</c:formatCode>
                <c:ptCount val="32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  <c:pt idx="31">
                  <c:v>44620</c:v>
                </c:pt>
              </c:numCache>
            </c:numRef>
          </c:cat>
          <c:val>
            <c:numRef>
              <c:f>Sheet1!$D$2:$D$33</c:f>
              <c:numCache>
                <c:formatCode>General</c:formatCode>
                <c:ptCount val="32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9945864"/>
        <c:axId val="479951352"/>
      </c:lineChart>
      <c:dateAx>
        <c:axId val="479945864"/>
        <c:scaling>
          <c:orientation val="minMax"/>
        </c:scaling>
        <c:delete val="0"/>
        <c:axPos val="b"/>
        <c:numFmt formatCode="[$-409]mmm\-yy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951352"/>
        <c:crosses val="autoZero"/>
        <c:auto val="1"/>
        <c:lblOffset val="100"/>
        <c:baseTimeUnit val="months"/>
      </c:dateAx>
      <c:valAx>
        <c:axId val="479951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945864"/>
        <c:crosses val="autoZero"/>
        <c:crossBetween val="between"/>
      </c:valAx>
      <c:valAx>
        <c:axId val="479952528"/>
        <c:scaling>
          <c:orientation val="minMax"/>
          <c:min val="5"/>
        </c:scaling>
        <c:delete val="0"/>
        <c:axPos val="r"/>
        <c:numFmt formatCode="_(* #,##0.0_);_(* \(#,##0.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945472"/>
        <c:crosses val="max"/>
        <c:crossBetween val="between"/>
      </c:valAx>
      <c:dateAx>
        <c:axId val="47994547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479952528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5.2764259986575301E-2"/>
          <c:y val="0.90764196189618163"/>
          <c:w val="0.87126708330852221"/>
          <c:h val="7.24440044970530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28579760863225E-2"/>
          <c:y val="2.1947503605254978E-2"/>
          <c:w val="0.93197142023913682"/>
          <c:h val="0.7433110186488727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Կապիտալի համարժեքություն</c:v>
                </c:pt>
              </c:strCache>
            </c:strRef>
          </c:tx>
          <c:spPr>
            <a:ln w="254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m/d/yyyy</c:formatCode>
                <c:ptCount val="31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</c:numCache>
            </c:numRef>
          </c:cat>
          <c:val>
            <c:numRef>
              <c:f>Sheet1!$B$2:$B$32</c:f>
              <c:numCache>
                <c:formatCode>0.0%</c:formatCode>
                <c:ptCount val="31"/>
                <c:pt idx="0">
                  <c:v>0.16172236375496529</c:v>
                </c:pt>
                <c:pt idx="1">
                  <c:v>0.16254894907035125</c:v>
                </c:pt>
                <c:pt idx="2">
                  <c:v>0.14499379224570233</c:v>
                </c:pt>
                <c:pt idx="3">
                  <c:v>0.14998505218983668</c:v>
                </c:pt>
                <c:pt idx="4">
                  <c:v>0.15421113217299715</c:v>
                </c:pt>
                <c:pt idx="5">
                  <c:v>0.156719829057784</c:v>
                </c:pt>
                <c:pt idx="6">
                  <c:v>0.16176737196717153</c:v>
                </c:pt>
                <c:pt idx="7">
                  <c:v>0.17300466298408695</c:v>
                </c:pt>
                <c:pt idx="8">
                  <c:v>0.17445995574583761</c:v>
                </c:pt>
                <c:pt idx="9">
                  <c:v>0.18386364381929626</c:v>
                </c:pt>
                <c:pt idx="10">
                  <c:v>0.19954084437477859</c:v>
                </c:pt>
                <c:pt idx="11">
                  <c:v>0.20023263536901389</c:v>
                </c:pt>
                <c:pt idx="12">
                  <c:v>0.19478809673600697</c:v>
                </c:pt>
                <c:pt idx="13">
                  <c:v>0.19214307432790206</c:v>
                </c:pt>
                <c:pt idx="14">
                  <c:v>0.18677588273800774</c:v>
                </c:pt>
                <c:pt idx="15">
                  <c:v>0.18692900187348246</c:v>
                </c:pt>
                <c:pt idx="16">
                  <c:v>0.18136237980205533</c:v>
                </c:pt>
                <c:pt idx="17">
                  <c:v>0.17879106425659155</c:v>
                </c:pt>
                <c:pt idx="18">
                  <c:v>0.17658951170764414</c:v>
                </c:pt>
                <c:pt idx="19">
                  <c:v>0.17926397447606604</c:v>
                </c:pt>
                <c:pt idx="20">
                  <c:v>0.17432985487126593</c:v>
                </c:pt>
                <c:pt idx="21">
                  <c:v>0.17487890009000687</c:v>
                </c:pt>
                <c:pt idx="22">
                  <c:v>0.17578617828959001</c:v>
                </c:pt>
                <c:pt idx="23">
                  <c:v>0.16941979751614561</c:v>
                </c:pt>
                <c:pt idx="24">
                  <c:v>0.17355664137158425</c:v>
                </c:pt>
                <c:pt idx="25">
                  <c:v>0.17120876543466973</c:v>
                </c:pt>
                <c:pt idx="26">
                  <c:v>0.16933843001688959</c:v>
                </c:pt>
                <c:pt idx="27">
                  <c:v>0.16897674074747973</c:v>
                </c:pt>
                <c:pt idx="28">
                  <c:v>0.17028816557401671</c:v>
                </c:pt>
                <c:pt idx="29">
                  <c:v>0.17239497250850702</c:v>
                </c:pt>
                <c:pt idx="30">
                  <c:v>0.17203186224379455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317-43B7-A4E8-BA84F9117A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Նվազագույն սահմանաչափ</c:v>
                </c:pt>
              </c:strCache>
            </c:strRef>
          </c:tx>
          <c:spPr>
            <a:ln w="25400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Sheet1!$A$2:$A$32</c:f>
              <c:numCache>
                <c:formatCode>m/d/yyyy</c:formatCode>
                <c:ptCount val="31"/>
                <c:pt idx="0">
                  <c:v>41820</c:v>
                </c:pt>
                <c:pt idx="1">
                  <c:v>41912</c:v>
                </c:pt>
                <c:pt idx="2">
                  <c:v>42004</c:v>
                </c:pt>
                <c:pt idx="3">
                  <c:v>42094</c:v>
                </c:pt>
                <c:pt idx="4">
                  <c:v>42185</c:v>
                </c:pt>
                <c:pt idx="5">
                  <c:v>42277</c:v>
                </c:pt>
                <c:pt idx="6">
                  <c:v>42369</c:v>
                </c:pt>
                <c:pt idx="7">
                  <c:v>42460</c:v>
                </c:pt>
                <c:pt idx="8">
                  <c:v>42551</c:v>
                </c:pt>
                <c:pt idx="9">
                  <c:v>42643</c:v>
                </c:pt>
                <c:pt idx="10">
                  <c:v>42735</c:v>
                </c:pt>
                <c:pt idx="11">
                  <c:v>42825</c:v>
                </c:pt>
                <c:pt idx="12">
                  <c:v>42916</c:v>
                </c:pt>
                <c:pt idx="13">
                  <c:v>43008</c:v>
                </c:pt>
                <c:pt idx="14">
                  <c:v>43100</c:v>
                </c:pt>
                <c:pt idx="15">
                  <c:v>43190</c:v>
                </c:pt>
                <c:pt idx="16">
                  <c:v>43281</c:v>
                </c:pt>
                <c:pt idx="17">
                  <c:v>43373</c:v>
                </c:pt>
                <c:pt idx="18">
                  <c:v>43465</c:v>
                </c:pt>
                <c:pt idx="19">
                  <c:v>43555</c:v>
                </c:pt>
                <c:pt idx="20">
                  <c:v>43646</c:v>
                </c:pt>
                <c:pt idx="21">
                  <c:v>43738</c:v>
                </c:pt>
                <c:pt idx="22">
                  <c:v>43830</c:v>
                </c:pt>
                <c:pt idx="23">
                  <c:v>43921</c:v>
                </c:pt>
                <c:pt idx="24">
                  <c:v>44012</c:v>
                </c:pt>
                <c:pt idx="25">
                  <c:v>44104</c:v>
                </c:pt>
                <c:pt idx="26">
                  <c:v>44196</c:v>
                </c:pt>
                <c:pt idx="27">
                  <c:v>44286</c:v>
                </c:pt>
                <c:pt idx="28">
                  <c:v>44377</c:v>
                </c:pt>
                <c:pt idx="29">
                  <c:v>44469</c:v>
                </c:pt>
                <c:pt idx="30">
                  <c:v>44561</c:v>
                </c:pt>
              </c:numCache>
            </c:numRef>
          </c:cat>
          <c:val>
            <c:numRef>
              <c:f>Sheet1!$C$2:$C$32</c:f>
              <c:numCache>
                <c:formatCode>0.0%</c:formatCode>
                <c:ptCount val="31"/>
                <c:pt idx="0">
                  <c:v>0.12</c:v>
                </c:pt>
                <c:pt idx="1">
                  <c:v>0.12</c:v>
                </c:pt>
                <c:pt idx="2">
                  <c:v>0.12</c:v>
                </c:pt>
                <c:pt idx="3">
                  <c:v>0.12</c:v>
                </c:pt>
                <c:pt idx="4">
                  <c:v>0.12</c:v>
                </c:pt>
                <c:pt idx="5">
                  <c:v>0.12</c:v>
                </c:pt>
                <c:pt idx="6">
                  <c:v>0.12</c:v>
                </c:pt>
                <c:pt idx="7">
                  <c:v>0.12</c:v>
                </c:pt>
                <c:pt idx="8">
                  <c:v>0.12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0.12</c:v>
                </c:pt>
                <c:pt idx="15">
                  <c:v>0.12</c:v>
                </c:pt>
                <c:pt idx="16">
                  <c:v>0.12</c:v>
                </c:pt>
                <c:pt idx="17">
                  <c:v>0.12</c:v>
                </c:pt>
                <c:pt idx="18">
                  <c:v>0.12</c:v>
                </c:pt>
                <c:pt idx="19">
                  <c:v>0.12</c:v>
                </c:pt>
                <c:pt idx="20">
                  <c:v>0.12</c:v>
                </c:pt>
                <c:pt idx="21">
                  <c:v>0.12</c:v>
                </c:pt>
                <c:pt idx="22">
                  <c:v>0.12</c:v>
                </c:pt>
                <c:pt idx="23">
                  <c:v>0.12</c:v>
                </c:pt>
                <c:pt idx="24">
                  <c:v>0.12</c:v>
                </c:pt>
                <c:pt idx="25">
                  <c:v>0.12</c:v>
                </c:pt>
                <c:pt idx="26">
                  <c:v>0.12</c:v>
                </c:pt>
                <c:pt idx="27">
                  <c:v>0.12</c:v>
                </c:pt>
                <c:pt idx="28">
                  <c:v>0.12</c:v>
                </c:pt>
                <c:pt idx="29">
                  <c:v>0.12</c:v>
                </c:pt>
                <c:pt idx="30">
                  <c:v>0.12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317-43B7-A4E8-BA84F9117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1323176"/>
        <c:axId val="481324352"/>
      </c:lineChart>
      <c:dateAx>
        <c:axId val="481323176"/>
        <c:scaling>
          <c:orientation val="minMax"/>
        </c:scaling>
        <c:delete val="0"/>
        <c:axPos val="b"/>
        <c:numFmt formatCode="[$-409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324352"/>
        <c:crosses val="autoZero"/>
        <c:auto val="1"/>
        <c:lblOffset val="100"/>
        <c:baseTimeUnit val="months"/>
      </c:dateAx>
      <c:valAx>
        <c:axId val="481324352"/>
        <c:scaling>
          <c:orientation val="minMax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1323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739956871888996E-6"/>
          <c:y val="0.93227911114111039"/>
          <c:w val="0.93246966079975535"/>
          <c:h val="6.77208888588895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02178286316974E-2"/>
          <c:y val="3.8319168224440057E-2"/>
          <c:w val="0.86548845537205743"/>
          <c:h val="0.74352928591119116"/>
        </c:manualLayout>
      </c:layout>
      <c:areaChart>
        <c:grouping val="stacked"/>
        <c:varyColors val="0"/>
        <c:ser>
          <c:idx val="1"/>
          <c:order val="0"/>
          <c:tx>
            <c:v>Վերադարձ</c:v>
          </c:tx>
          <c:spPr>
            <a:solidFill>
              <a:schemeClr val="bg1">
                <a:lumMod val="85000"/>
                <a:alpha val="0"/>
              </a:schemeClr>
            </a:solidFill>
            <a:ln>
              <a:noFill/>
            </a:ln>
            <a:effectLst/>
          </c:spPr>
          <c:cat>
            <c:numRef>
              <c:f>'RoE contribution'!$B$113:$B$234</c:f>
              <c:numCache>
                <c:formatCode>d\/mm\/yyyy</c:formatCode>
                <c:ptCount val="122"/>
                <c:pt idx="0">
                  <c:v>40939</c:v>
                </c:pt>
                <c:pt idx="1">
                  <c:v>40968</c:v>
                </c:pt>
                <c:pt idx="2">
                  <c:v>40999</c:v>
                </c:pt>
                <c:pt idx="3">
                  <c:v>41029</c:v>
                </c:pt>
                <c:pt idx="4">
                  <c:v>41060</c:v>
                </c:pt>
                <c:pt idx="5">
                  <c:v>41090</c:v>
                </c:pt>
                <c:pt idx="6">
                  <c:v>41121</c:v>
                </c:pt>
                <c:pt idx="7">
                  <c:v>41152</c:v>
                </c:pt>
                <c:pt idx="8">
                  <c:v>41182</c:v>
                </c:pt>
                <c:pt idx="9">
                  <c:v>41213</c:v>
                </c:pt>
                <c:pt idx="10">
                  <c:v>41243</c:v>
                </c:pt>
                <c:pt idx="11">
                  <c:v>41274</c:v>
                </c:pt>
                <c:pt idx="12">
                  <c:v>41305</c:v>
                </c:pt>
                <c:pt idx="13">
                  <c:v>41333</c:v>
                </c:pt>
                <c:pt idx="14">
                  <c:v>41364</c:v>
                </c:pt>
                <c:pt idx="15">
                  <c:v>41394</c:v>
                </c:pt>
                <c:pt idx="16">
                  <c:v>41425</c:v>
                </c:pt>
                <c:pt idx="17">
                  <c:v>41455</c:v>
                </c:pt>
                <c:pt idx="18">
                  <c:v>41486</c:v>
                </c:pt>
                <c:pt idx="19">
                  <c:v>41517</c:v>
                </c:pt>
                <c:pt idx="20">
                  <c:v>41547</c:v>
                </c:pt>
                <c:pt idx="21">
                  <c:v>41578</c:v>
                </c:pt>
                <c:pt idx="22">
                  <c:v>41608</c:v>
                </c:pt>
                <c:pt idx="23">
                  <c:v>41639</c:v>
                </c:pt>
                <c:pt idx="24">
                  <c:v>41670</c:v>
                </c:pt>
                <c:pt idx="25">
                  <c:v>41698</c:v>
                </c:pt>
                <c:pt idx="26">
                  <c:v>41729</c:v>
                </c:pt>
                <c:pt idx="27">
                  <c:v>41759</c:v>
                </c:pt>
                <c:pt idx="28">
                  <c:v>41790</c:v>
                </c:pt>
                <c:pt idx="29">
                  <c:v>41820</c:v>
                </c:pt>
                <c:pt idx="30">
                  <c:v>41851</c:v>
                </c:pt>
                <c:pt idx="31">
                  <c:v>41882</c:v>
                </c:pt>
                <c:pt idx="32">
                  <c:v>41912</c:v>
                </c:pt>
                <c:pt idx="33">
                  <c:v>41943</c:v>
                </c:pt>
                <c:pt idx="34">
                  <c:v>41973</c:v>
                </c:pt>
                <c:pt idx="35">
                  <c:v>42004</c:v>
                </c:pt>
                <c:pt idx="36">
                  <c:v>42035</c:v>
                </c:pt>
                <c:pt idx="37">
                  <c:v>42063</c:v>
                </c:pt>
                <c:pt idx="38">
                  <c:v>42094</c:v>
                </c:pt>
                <c:pt idx="39">
                  <c:v>42124</c:v>
                </c:pt>
                <c:pt idx="40">
                  <c:v>42155</c:v>
                </c:pt>
                <c:pt idx="41">
                  <c:v>42185</c:v>
                </c:pt>
                <c:pt idx="42">
                  <c:v>42216</c:v>
                </c:pt>
                <c:pt idx="43">
                  <c:v>42247</c:v>
                </c:pt>
                <c:pt idx="44">
                  <c:v>42277</c:v>
                </c:pt>
                <c:pt idx="45">
                  <c:v>42308</c:v>
                </c:pt>
                <c:pt idx="46">
                  <c:v>42338</c:v>
                </c:pt>
                <c:pt idx="47">
                  <c:v>42369</c:v>
                </c:pt>
                <c:pt idx="48">
                  <c:v>42400</c:v>
                </c:pt>
                <c:pt idx="49">
                  <c:v>42429</c:v>
                </c:pt>
                <c:pt idx="50">
                  <c:v>42460</c:v>
                </c:pt>
                <c:pt idx="51">
                  <c:v>42490</c:v>
                </c:pt>
                <c:pt idx="52">
                  <c:v>42521</c:v>
                </c:pt>
                <c:pt idx="53">
                  <c:v>42551</c:v>
                </c:pt>
                <c:pt idx="54">
                  <c:v>42582</c:v>
                </c:pt>
                <c:pt idx="55">
                  <c:v>42613</c:v>
                </c:pt>
                <c:pt idx="56">
                  <c:v>42643</c:v>
                </c:pt>
                <c:pt idx="57">
                  <c:v>42674</c:v>
                </c:pt>
                <c:pt idx="58">
                  <c:v>42704</c:v>
                </c:pt>
                <c:pt idx="59">
                  <c:v>42735</c:v>
                </c:pt>
                <c:pt idx="60">
                  <c:v>42766</c:v>
                </c:pt>
                <c:pt idx="61">
                  <c:v>42794</c:v>
                </c:pt>
                <c:pt idx="62">
                  <c:v>42825</c:v>
                </c:pt>
                <c:pt idx="63">
                  <c:v>42855</c:v>
                </c:pt>
                <c:pt idx="64">
                  <c:v>42886</c:v>
                </c:pt>
                <c:pt idx="65">
                  <c:v>42916</c:v>
                </c:pt>
                <c:pt idx="66">
                  <c:v>42947</c:v>
                </c:pt>
                <c:pt idx="67">
                  <c:v>42978</c:v>
                </c:pt>
                <c:pt idx="68">
                  <c:v>43008</c:v>
                </c:pt>
                <c:pt idx="69">
                  <c:v>43039</c:v>
                </c:pt>
                <c:pt idx="70">
                  <c:v>43069</c:v>
                </c:pt>
                <c:pt idx="71">
                  <c:v>43100</c:v>
                </c:pt>
                <c:pt idx="72">
                  <c:v>43131</c:v>
                </c:pt>
                <c:pt idx="73">
                  <c:v>43159</c:v>
                </c:pt>
                <c:pt idx="74">
                  <c:v>43190</c:v>
                </c:pt>
                <c:pt idx="75">
                  <c:v>43220</c:v>
                </c:pt>
                <c:pt idx="76">
                  <c:v>43251</c:v>
                </c:pt>
                <c:pt idx="77">
                  <c:v>43281</c:v>
                </c:pt>
                <c:pt idx="78">
                  <c:v>43312</c:v>
                </c:pt>
                <c:pt idx="79">
                  <c:v>43343</c:v>
                </c:pt>
                <c:pt idx="80">
                  <c:v>43373</c:v>
                </c:pt>
                <c:pt idx="81">
                  <c:v>43404</c:v>
                </c:pt>
                <c:pt idx="82">
                  <c:v>43434</c:v>
                </c:pt>
                <c:pt idx="83">
                  <c:v>43465</c:v>
                </c:pt>
                <c:pt idx="84">
                  <c:v>43496</c:v>
                </c:pt>
                <c:pt idx="85">
                  <c:v>43524</c:v>
                </c:pt>
                <c:pt idx="86">
                  <c:v>43555</c:v>
                </c:pt>
                <c:pt idx="87">
                  <c:v>43585</c:v>
                </c:pt>
                <c:pt idx="88">
                  <c:v>43616</c:v>
                </c:pt>
                <c:pt idx="89">
                  <c:v>43646</c:v>
                </c:pt>
                <c:pt idx="90">
                  <c:v>43677</c:v>
                </c:pt>
                <c:pt idx="91">
                  <c:v>43708</c:v>
                </c:pt>
                <c:pt idx="92">
                  <c:v>43738</c:v>
                </c:pt>
                <c:pt idx="93">
                  <c:v>43769</c:v>
                </c:pt>
                <c:pt idx="94">
                  <c:v>43799</c:v>
                </c:pt>
                <c:pt idx="95">
                  <c:v>43830</c:v>
                </c:pt>
                <c:pt idx="96">
                  <c:v>43861</c:v>
                </c:pt>
                <c:pt idx="97">
                  <c:v>43890</c:v>
                </c:pt>
                <c:pt idx="98">
                  <c:v>43921</c:v>
                </c:pt>
                <c:pt idx="99">
                  <c:v>43951</c:v>
                </c:pt>
                <c:pt idx="100">
                  <c:v>43982</c:v>
                </c:pt>
                <c:pt idx="101">
                  <c:v>44012</c:v>
                </c:pt>
                <c:pt idx="102">
                  <c:v>44043</c:v>
                </c:pt>
                <c:pt idx="103">
                  <c:v>44074</c:v>
                </c:pt>
                <c:pt idx="104">
                  <c:v>44104</c:v>
                </c:pt>
                <c:pt idx="105">
                  <c:v>44135</c:v>
                </c:pt>
                <c:pt idx="106">
                  <c:v>44165</c:v>
                </c:pt>
                <c:pt idx="107">
                  <c:v>44196</c:v>
                </c:pt>
                <c:pt idx="108">
                  <c:v>44227</c:v>
                </c:pt>
                <c:pt idx="109">
                  <c:v>44255</c:v>
                </c:pt>
                <c:pt idx="110">
                  <c:v>44286</c:v>
                </c:pt>
                <c:pt idx="111">
                  <c:v>44316</c:v>
                </c:pt>
                <c:pt idx="112">
                  <c:v>44347</c:v>
                </c:pt>
                <c:pt idx="113">
                  <c:v>44377</c:v>
                </c:pt>
                <c:pt idx="114">
                  <c:v>44408</c:v>
                </c:pt>
                <c:pt idx="115">
                  <c:v>44439</c:v>
                </c:pt>
                <c:pt idx="116">
                  <c:v>44469</c:v>
                </c:pt>
                <c:pt idx="117">
                  <c:v>44500</c:v>
                </c:pt>
                <c:pt idx="118">
                  <c:v>44530</c:v>
                </c:pt>
                <c:pt idx="119">
                  <c:v>44561</c:v>
                </c:pt>
                <c:pt idx="120">
                  <c:v>44592</c:v>
                </c:pt>
                <c:pt idx="121">
                  <c:v>44620</c:v>
                </c:pt>
              </c:numCache>
            </c:numRef>
          </c:cat>
          <c:val>
            <c:numRef>
              <c:f>'RoE contribution'!$AB$113:$AB$234</c:f>
              <c:numCache>
                <c:formatCode>General</c:formatCode>
                <c:ptCount val="122"/>
                <c:pt idx="0">
                  <c:v>68971954</c:v>
                </c:pt>
                <c:pt idx="1">
                  <c:v>70599970.803299993</c:v>
                </c:pt>
                <c:pt idx="2">
                  <c:v>73414789</c:v>
                </c:pt>
                <c:pt idx="3">
                  <c:v>73159047</c:v>
                </c:pt>
                <c:pt idx="4">
                  <c:v>77233505</c:v>
                </c:pt>
                <c:pt idx="5">
                  <c:v>79974918</c:v>
                </c:pt>
                <c:pt idx="6">
                  <c:v>89564231</c:v>
                </c:pt>
                <c:pt idx="7">
                  <c:v>93814862</c:v>
                </c:pt>
                <c:pt idx="8">
                  <c:v>102042920</c:v>
                </c:pt>
                <c:pt idx="9">
                  <c:v>111249250</c:v>
                </c:pt>
                <c:pt idx="10">
                  <c:v>117538686.2902</c:v>
                </c:pt>
                <c:pt idx="11">
                  <c:v>129987055.7772</c:v>
                </c:pt>
                <c:pt idx="12">
                  <c:v>137893862.77719998</c:v>
                </c:pt>
                <c:pt idx="13">
                  <c:v>145140760.13390002</c:v>
                </c:pt>
                <c:pt idx="14">
                  <c:v>154721990.77720001</c:v>
                </c:pt>
                <c:pt idx="15">
                  <c:v>180016076.77719998</c:v>
                </c:pt>
                <c:pt idx="16">
                  <c:v>201117727.77719998</c:v>
                </c:pt>
                <c:pt idx="17">
                  <c:v>212111089.77719998</c:v>
                </c:pt>
                <c:pt idx="18">
                  <c:v>207090557.77719998</c:v>
                </c:pt>
                <c:pt idx="19">
                  <c:v>205423862.77719998</c:v>
                </c:pt>
                <c:pt idx="20">
                  <c:v>201062116.77719998</c:v>
                </c:pt>
                <c:pt idx="21">
                  <c:v>196156214.77719998</c:v>
                </c:pt>
                <c:pt idx="22">
                  <c:v>194180699.48699999</c:v>
                </c:pt>
                <c:pt idx="23">
                  <c:v>191762370</c:v>
                </c:pt>
                <c:pt idx="24">
                  <c:v>195429282</c:v>
                </c:pt>
                <c:pt idx="25">
                  <c:v>199791195.84</c:v>
                </c:pt>
                <c:pt idx="26">
                  <c:v>199659026</c:v>
                </c:pt>
                <c:pt idx="27">
                  <c:v>184926385</c:v>
                </c:pt>
                <c:pt idx="28">
                  <c:v>204169917</c:v>
                </c:pt>
                <c:pt idx="29">
                  <c:v>176543313</c:v>
                </c:pt>
                <c:pt idx="30">
                  <c:v>187958504</c:v>
                </c:pt>
                <c:pt idx="31">
                  <c:v>200284434</c:v>
                </c:pt>
                <c:pt idx="32">
                  <c:v>214086509</c:v>
                </c:pt>
                <c:pt idx="33">
                  <c:v>226972013</c:v>
                </c:pt>
                <c:pt idx="34">
                  <c:v>237368924</c:v>
                </c:pt>
                <c:pt idx="35">
                  <c:v>242692626</c:v>
                </c:pt>
                <c:pt idx="36">
                  <c:v>249833122.48124999</c:v>
                </c:pt>
                <c:pt idx="37">
                  <c:v>258582960.00017998</c:v>
                </c:pt>
                <c:pt idx="38">
                  <c:v>268073974.64999998</c:v>
                </c:pt>
                <c:pt idx="39">
                  <c:v>272885333</c:v>
                </c:pt>
                <c:pt idx="40">
                  <c:v>255587412.99999997</c:v>
                </c:pt>
                <c:pt idx="41">
                  <c:v>290813386</c:v>
                </c:pt>
                <c:pt idx="42">
                  <c:v>299730922</c:v>
                </c:pt>
                <c:pt idx="43">
                  <c:v>313982699</c:v>
                </c:pt>
                <c:pt idx="44">
                  <c:v>321371569</c:v>
                </c:pt>
                <c:pt idx="45">
                  <c:v>314917114</c:v>
                </c:pt>
                <c:pt idx="46">
                  <c:v>312302906</c:v>
                </c:pt>
                <c:pt idx="47">
                  <c:v>313166668</c:v>
                </c:pt>
                <c:pt idx="48">
                  <c:v>308348154.51875001</c:v>
                </c:pt>
                <c:pt idx="49">
                  <c:v>301324617.99981999</c:v>
                </c:pt>
                <c:pt idx="50">
                  <c:v>297773518.35000002</c:v>
                </c:pt>
                <c:pt idx="51">
                  <c:v>296885613.69999999</c:v>
                </c:pt>
                <c:pt idx="52">
                  <c:v>289252612.5</c:v>
                </c:pt>
                <c:pt idx="53">
                  <c:v>289327343.80000001</c:v>
                </c:pt>
                <c:pt idx="54">
                  <c:v>285671202.10000002</c:v>
                </c:pt>
                <c:pt idx="55">
                  <c:v>284362601.5</c:v>
                </c:pt>
                <c:pt idx="56">
                  <c:v>290225615.30000007</c:v>
                </c:pt>
                <c:pt idx="57">
                  <c:v>316325151.70000005</c:v>
                </c:pt>
                <c:pt idx="58">
                  <c:v>339155983.80000007</c:v>
                </c:pt>
                <c:pt idx="59">
                  <c:v>368618263.21617001</c:v>
                </c:pt>
                <c:pt idx="60">
                  <c:v>390343505.21617001</c:v>
                </c:pt>
                <c:pt idx="61">
                  <c:v>414670190.21617001</c:v>
                </c:pt>
                <c:pt idx="62">
                  <c:v>437443140.21617001</c:v>
                </c:pt>
                <c:pt idx="63">
                  <c:v>458822529.71617001</c:v>
                </c:pt>
                <c:pt idx="64">
                  <c:v>473856616.21617001</c:v>
                </c:pt>
                <c:pt idx="65">
                  <c:v>488561621.41617</c:v>
                </c:pt>
                <c:pt idx="66">
                  <c:v>494296442.21617007</c:v>
                </c:pt>
                <c:pt idx="67">
                  <c:v>496353821.71617001</c:v>
                </c:pt>
                <c:pt idx="68">
                  <c:v>497643069.61616999</c:v>
                </c:pt>
                <c:pt idx="69">
                  <c:v>493254883.21617001</c:v>
                </c:pt>
                <c:pt idx="70">
                  <c:v>480449797.41617</c:v>
                </c:pt>
                <c:pt idx="71">
                  <c:v>461121275</c:v>
                </c:pt>
                <c:pt idx="72">
                  <c:v>433518627.5</c:v>
                </c:pt>
                <c:pt idx="73">
                  <c:v>399956226.69999999</c:v>
                </c:pt>
                <c:pt idx="74">
                  <c:v>374294759</c:v>
                </c:pt>
                <c:pt idx="75">
                  <c:v>343522474.60000002</c:v>
                </c:pt>
                <c:pt idx="76">
                  <c:v>315849818.70000005</c:v>
                </c:pt>
                <c:pt idx="77">
                  <c:v>286633541.00000006</c:v>
                </c:pt>
                <c:pt idx="78">
                  <c:v>265925604.89999998</c:v>
                </c:pt>
                <c:pt idx="79">
                  <c:v>244730054</c:v>
                </c:pt>
                <c:pt idx="80">
                  <c:v>220778351.90000001</c:v>
                </c:pt>
                <c:pt idx="81">
                  <c:v>198261354.33000001</c:v>
                </c:pt>
                <c:pt idx="82">
                  <c:v>187551312</c:v>
                </c:pt>
                <c:pt idx="83">
                  <c:v>174779692</c:v>
                </c:pt>
                <c:pt idx="84">
                  <c:v>171328936.5</c:v>
                </c:pt>
                <c:pt idx="85">
                  <c:v>174427345.30000001</c:v>
                </c:pt>
                <c:pt idx="86">
                  <c:v>168178959</c:v>
                </c:pt>
                <c:pt idx="87">
                  <c:v>170049310.19999999</c:v>
                </c:pt>
                <c:pt idx="88">
                  <c:v>170910850.80000001</c:v>
                </c:pt>
                <c:pt idx="89">
                  <c:v>172073037</c:v>
                </c:pt>
                <c:pt idx="90">
                  <c:v>174393425</c:v>
                </c:pt>
                <c:pt idx="91">
                  <c:v>175429840</c:v>
                </c:pt>
                <c:pt idx="92">
                  <c:v>178160039.40000001</c:v>
                </c:pt>
                <c:pt idx="93">
                  <c:v>178694000.66999999</c:v>
                </c:pt>
                <c:pt idx="94">
                  <c:v>174588159</c:v>
                </c:pt>
                <c:pt idx="95">
                  <c:v>172549606</c:v>
                </c:pt>
                <c:pt idx="96">
                  <c:v>179427674</c:v>
                </c:pt>
                <c:pt idx="97">
                  <c:v>181351112.59999999</c:v>
                </c:pt>
                <c:pt idx="98">
                  <c:v>183716071</c:v>
                </c:pt>
                <c:pt idx="99">
                  <c:v>184682028</c:v>
                </c:pt>
                <c:pt idx="100">
                  <c:v>184499658</c:v>
                </c:pt>
                <c:pt idx="101">
                  <c:v>183038905</c:v>
                </c:pt>
                <c:pt idx="102">
                  <c:v>184159677</c:v>
                </c:pt>
                <c:pt idx="103">
                  <c:v>186416195</c:v>
                </c:pt>
                <c:pt idx="104">
                  <c:v>192637601</c:v>
                </c:pt>
                <c:pt idx="105">
                  <c:v>194680929.80000001</c:v>
                </c:pt>
                <c:pt idx="106">
                  <c:v>192236123</c:v>
                </c:pt>
                <c:pt idx="107">
                  <c:v>190926410</c:v>
                </c:pt>
                <c:pt idx="108">
                  <c:v>189642167</c:v>
                </c:pt>
                <c:pt idx="109">
                  <c:v>192075944.40000001</c:v>
                </c:pt>
                <c:pt idx="110">
                  <c:v>195752912</c:v>
                </c:pt>
                <c:pt idx="111">
                  <c:v>203123914</c:v>
                </c:pt>
                <c:pt idx="112">
                  <c:v>219868070</c:v>
                </c:pt>
                <c:pt idx="113">
                  <c:v>231248011</c:v>
                </c:pt>
                <c:pt idx="114">
                  <c:v>237582714</c:v>
                </c:pt>
                <c:pt idx="115">
                  <c:v>245457453</c:v>
                </c:pt>
                <c:pt idx="116">
                  <c:v>248152032.79859999</c:v>
                </c:pt>
                <c:pt idx="117">
                  <c:v>251124201.88440001</c:v>
                </c:pt>
                <c:pt idx="118">
                  <c:v>259805698</c:v>
                </c:pt>
                <c:pt idx="119">
                  <c:v>268443548</c:v>
                </c:pt>
                <c:pt idx="120">
                  <c:v>273874340</c:v>
                </c:pt>
                <c:pt idx="121">
                  <c:v>277248177.39148301</c:v>
                </c:pt>
              </c:numCache>
            </c:numRef>
          </c:val>
        </c:ser>
        <c:ser>
          <c:idx val="2"/>
          <c:order val="1"/>
          <c:tx>
            <c:v>Զուտ մասհանումներ (աջ առանցք)</c:v>
          </c:tx>
          <c:spPr>
            <a:solidFill>
              <a:srgbClr val="C00000">
                <a:alpha val="15000"/>
              </a:srgbClr>
            </a:solidFill>
            <a:ln w="3175">
              <a:noFill/>
              <a:prstDash val="solid"/>
            </a:ln>
            <a:effectLst/>
          </c:spPr>
          <c:cat>
            <c:numRef>
              <c:f>'RoE contribution'!$B$113:$B$234</c:f>
              <c:numCache>
                <c:formatCode>d\/mm\/yyyy</c:formatCode>
                <c:ptCount val="122"/>
                <c:pt idx="0">
                  <c:v>40939</c:v>
                </c:pt>
                <c:pt idx="1">
                  <c:v>40968</c:v>
                </c:pt>
                <c:pt idx="2">
                  <c:v>40999</c:v>
                </c:pt>
                <c:pt idx="3">
                  <c:v>41029</c:v>
                </c:pt>
                <c:pt idx="4">
                  <c:v>41060</c:v>
                </c:pt>
                <c:pt idx="5">
                  <c:v>41090</c:v>
                </c:pt>
                <c:pt idx="6">
                  <c:v>41121</c:v>
                </c:pt>
                <c:pt idx="7">
                  <c:v>41152</c:v>
                </c:pt>
                <c:pt idx="8">
                  <c:v>41182</c:v>
                </c:pt>
                <c:pt idx="9">
                  <c:v>41213</c:v>
                </c:pt>
                <c:pt idx="10">
                  <c:v>41243</c:v>
                </c:pt>
                <c:pt idx="11">
                  <c:v>41274</c:v>
                </c:pt>
                <c:pt idx="12">
                  <c:v>41305</c:v>
                </c:pt>
                <c:pt idx="13">
                  <c:v>41333</c:v>
                </c:pt>
                <c:pt idx="14">
                  <c:v>41364</c:v>
                </c:pt>
                <c:pt idx="15">
                  <c:v>41394</c:v>
                </c:pt>
                <c:pt idx="16">
                  <c:v>41425</c:v>
                </c:pt>
                <c:pt idx="17">
                  <c:v>41455</c:v>
                </c:pt>
                <c:pt idx="18">
                  <c:v>41486</c:v>
                </c:pt>
                <c:pt idx="19">
                  <c:v>41517</c:v>
                </c:pt>
                <c:pt idx="20">
                  <c:v>41547</c:v>
                </c:pt>
                <c:pt idx="21">
                  <c:v>41578</c:v>
                </c:pt>
                <c:pt idx="22">
                  <c:v>41608</c:v>
                </c:pt>
                <c:pt idx="23">
                  <c:v>41639</c:v>
                </c:pt>
                <c:pt idx="24">
                  <c:v>41670</c:v>
                </c:pt>
                <c:pt idx="25">
                  <c:v>41698</c:v>
                </c:pt>
                <c:pt idx="26">
                  <c:v>41729</c:v>
                </c:pt>
                <c:pt idx="27">
                  <c:v>41759</c:v>
                </c:pt>
                <c:pt idx="28">
                  <c:v>41790</c:v>
                </c:pt>
                <c:pt idx="29">
                  <c:v>41820</c:v>
                </c:pt>
                <c:pt idx="30">
                  <c:v>41851</c:v>
                </c:pt>
                <c:pt idx="31">
                  <c:v>41882</c:v>
                </c:pt>
                <c:pt idx="32">
                  <c:v>41912</c:v>
                </c:pt>
                <c:pt idx="33">
                  <c:v>41943</c:v>
                </c:pt>
                <c:pt idx="34">
                  <c:v>41973</c:v>
                </c:pt>
                <c:pt idx="35">
                  <c:v>42004</c:v>
                </c:pt>
                <c:pt idx="36">
                  <c:v>42035</c:v>
                </c:pt>
                <c:pt idx="37">
                  <c:v>42063</c:v>
                </c:pt>
                <c:pt idx="38">
                  <c:v>42094</c:v>
                </c:pt>
                <c:pt idx="39">
                  <c:v>42124</c:v>
                </c:pt>
                <c:pt idx="40">
                  <c:v>42155</c:v>
                </c:pt>
                <c:pt idx="41">
                  <c:v>42185</c:v>
                </c:pt>
                <c:pt idx="42">
                  <c:v>42216</c:v>
                </c:pt>
                <c:pt idx="43">
                  <c:v>42247</c:v>
                </c:pt>
                <c:pt idx="44">
                  <c:v>42277</c:v>
                </c:pt>
                <c:pt idx="45">
                  <c:v>42308</c:v>
                </c:pt>
                <c:pt idx="46">
                  <c:v>42338</c:v>
                </c:pt>
                <c:pt idx="47">
                  <c:v>42369</c:v>
                </c:pt>
                <c:pt idx="48">
                  <c:v>42400</c:v>
                </c:pt>
                <c:pt idx="49">
                  <c:v>42429</c:v>
                </c:pt>
                <c:pt idx="50">
                  <c:v>42460</c:v>
                </c:pt>
                <c:pt idx="51">
                  <c:v>42490</c:v>
                </c:pt>
                <c:pt idx="52">
                  <c:v>42521</c:v>
                </c:pt>
                <c:pt idx="53">
                  <c:v>42551</c:v>
                </c:pt>
                <c:pt idx="54">
                  <c:v>42582</c:v>
                </c:pt>
                <c:pt idx="55">
                  <c:v>42613</c:v>
                </c:pt>
                <c:pt idx="56">
                  <c:v>42643</c:v>
                </c:pt>
                <c:pt idx="57">
                  <c:v>42674</c:v>
                </c:pt>
                <c:pt idx="58">
                  <c:v>42704</c:v>
                </c:pt>
                <c:pt idx="59">
                  <c:v>42735</c:v>
                </c:pt>
                <c:pt idx="60">
                  <c:v>42766</c:v>
                </c:pt>
                <c:pt idx="61">
                  <c:v>42794</c:v>
                </c:pt>
                <c:pt idx="62">
                  <c:v>42825</c:v>
                </c:pt>
                <c:pt idx="63">
                  <c:v>42855</c:v>
                </c:pt>
                <c:pt idx="64">
                  <c:v>42886</c:v>
                </c:pt>
                <c:pt idx="65">
                  <c:v>42916</c:v>
                </c:pt>
                <c:pt idx="66">
                  <c:v>42947</c:v>
                </c:pt>
                <c:pt idx="67">
                  <c:v>42978</c:v>
                </c:pt>
                <c:pt idx="68">
                  <c:v>43008</c:v>
                </c:pt>
                <c:pt idx="69">
                  <c:v>43039</c:v>
                </c:pt>
                <c:pt idx="70">
                  <c:v>43069</c:v>
                </c:pt>
                <c:pt idx="71">
                  <c:v>43100</c:v>
                </c:pt>
                <c:pt idx="72">
                  <c:v>43131</c:v>
                </c:pt>
                <c:pt idx="73">
                  <c:v>43159</c:v>
                </c:pt>
                <c:pt idx="74">
                  <c:v>43190</c:v>
                </c:pt>
                <c:pt idx="75">
                  <c:v>43220</c:v>
                </c:pt>
                <c:pt idx="76">
                  <c:v>43251</c:v>
                </c:pt>
                <c:pt idx="77">
                  <c:v>43281</c:v>
                </c:pt>
                <c:pt idx="78">
                  <c:v>43312</c:v>
                </c:pt>
                <c:pt idx="79">
                  <c:v>43343</c:v>
                </c:pt>
                <c:pt idx="80">
                  <c:v>43373</c:v>
                </c:pt>
                <c:pt idx="81">
                  <c:v>43404</c:v>
                </c:pt>
                <c:pt idx="82">
                  <c:v>43434</c:v>
                </c:pt>
                <c:pt idx="83">
                  <c:v>43465</c:v>
                </c:pt>
                <c:pt idx="84">
                  <c:v>43496</c:v>
                </c:pt>
                <c:pt idx="85">
                  <c:v>43524</c:v>
                </c:pt>
                <c:pt idx="86">
                  <c:v>43555</c:v>
                </c:pt>
                <c:pt idx="87">
                  <c:v>43585</c:v>
                </c:pt>
                <c:pt idx="88">
                  <c:v>43616</c:v>
                </c:pt>
                <c:pt idx="89">
                  <c:v>43646</c:v>
                </c:pt>
                <c:pt idx="90">
                  <c:v>43677</c:v>
                </c:pt>
                <c:pt idx="91">
                  <c:v>43708</c:v>
                </c:pt>
                <c:pt idx="92">
                  <c:v>43738</c:v>
                </c:pt>
                <c:pt idx="93">
                  <c:v>43769</c:v>
                </c:pt>
                <c:pt idx="94">
                  <c:v>43799</c:v>
                </c:pt>
                <c:pt idx="95">
                  <c:v>43830</c:v>
                </c:pt>
                <c:pt idx="96">
                  <c:v>43861</c:v>
                </c:pt>
                <c:pt idx="97">
                  <c:v>43890</c:v>
                </c:pt>
                <c:pt idx="98">
                  <c:v>43921</c:v>
                </c:pt>
                <c:pt idx="99">
                  <c:v>43951</c:v>
                </c:pt>
                <c:pt idx="100">
                  <c:v>43982</c:v>
                </c:pt>
                <c:pt idx="101">
                  <c:v>44012</c:v>
                </c:pt>
                <c:pt idx="102">
                  <c:v>44043</c:v>
                </c:pt>
                <c:pt idx="103">
                  <c:v>44074</c:v>
                </c:pt>
                <c:pt idx="104">
                  <c:v>44104</c:v>
                </c:pt>
                <c:pt idx="105">
                  <c:v>44135</c:v>
                </c:pt>
                <c:pt idx="106">
                  <c:v>44165</c:v>
                </c:pt>
                <c:pt idx="107">
                  <c:v>44196</c:v>
                </c:pt>
                <c:pt idx="108">
                  <c:v>44227</c:v>
                </c:pt>
                <c:pt idx="109">
                  <c:v>44255</c:v>
                </c:pt>
                <c:pt idx="110">
                  <c:v>44286</c:v>
                </c:pt>
                <c:pt idx="111">
                  <c:v>44316</c:v>
                </c:pt>
                <c:pt idx="112">
                  <c:v>44347</c:v>
                </c:pt>
                <c:pt idx="113">
                  <c:v>44377</c:v>
                </c:pt>
                <c:pt idx="114">
                  <c:v>44408</c:v>
                </c:pt>
                <c:pt idx="115">
                  <c:v>44439</c:v>
                </c:pt>
                <c:pt idx="116">
                  <c:v>44469</c:v>
                </c:pt>
                <c:pt idx="117">
                  <c:v>44500</c:v>
                </c:pt>
                <c:pt idx="118">
                  <c:v>44530</c:v>
                </c:pt>
                <c:pt idx="119">
                  <c:v>44561</c:v>
                </c:pt>
                <c:pt idx="120">
                  <c:v>44592</c:v>
                </c:pt>
                <c:pt idx="121">
                  <c:v>44620</c:v>
                </c:pt>
              </c:numCache>
            </c:numRef>
          </c:cat>
          <c:val>
            <c:numRef>
              <c:f>'RoE contribution'!$AI$113:$AI$234</c:f>
              <c:numCache>
                <c:formatCode>General</c:formatCode>
                <c:ptCount val="122"/>
                <c:pt idx="0">
                  <c:v>21156878</c:v>
                </c:pt>
                <c:pt idx="1">
                  <c:v>22475151.962900013</c:v>
                </c:pt>
                <c:pt idx="2">
                  <c:v>24154567</c:v>
                </c:pt>
                <c:pt idx="3">
                  <c:v>26681859</c:v>
                </c:pt>
                <c:pt idx="4">
                  <c:v>27985480</c:v>
                </c:pt>
                <c:pt idx="5">
                  <c:v>29754061</c:v>
                </c:pt>
                <c:pt idx="6">
                  <c:v>24723983</c:v>
                </c:pt>
                <c:pt idx="7">
                  <c:v>26242656.868799999</c:v>
                </c:pt>
                <c:pt idx="8">
                  <c:v>21180512</c:v>
                </c:pt>
                <c:pt idx="9">
                  <c:v>19733088.010812998</c:v>
                </c:pt>
                <c:pt idx="10">
                  <c:v>23990742.684100002</c:v>
                </c:pt>
                <c:pt idx="11">
                  <c:v>19811034.222800002</c:v>
                </c:pt>
                <c:pt idx="12">
                  <c:v>19253926.222800016</c:v>
                </c:pt>
                <c:pt idx="13">
                  <c:v>21794541.609899968</c:v>
                </c:pt>
                <c:pt idx="14">
                  <c:v>22171376.222799987</c:v>
                </c:pt>
                <c:pt idx="15">
                  <c:v>21412125.222800016</c:v>
                </c:pt>
                <c:pt idx="16">
                  <c:v>23650511.222800016</c:v>
                </c:pt>
                <c:pt idx="17">
                  <c:v>24283122.222800016</c:v>
                </c:pt>
                <c:pt idx="18">
                  <c:v>24989639.222800016</c:v>
                </c:pt>
                <c:pt idx="19">
                  <c:v>23631805.354000032</c:v>
                </c:pt>
                <c:pt idx="20">
                  <c:v>29563786.222800016</c:v>
                </c:pt>
                <c:pt idx="21">
                  <c:v>28560159.211987019</c:v>
                </c:pt>
                <c:pt idx="22">
                  <c:v>26541022.538700014</c:v>
                </c:pt>
                <c:pt idx="23">
                  <c:v>31151729</c:v>
                </c:pt>
                <c:pt idx="24">
                  <c:v>31605715</c:v>
                </c:pt>
                <c:pt idx="25">
                  <c:v>29697412.650000006</c:v>
                </c:pt>
                <c:pt idx="26">
                  <c:v>30652268</c:v>
                </c:pt>
                <c:pt idx="27">
                  <c:v>32816322</c:v>
                </c:pt>
                <c:pt idx="28">
                  <c:v>32630023</c:v>
                </c:pt>
                <c:pt idx="29">
                  <c:v>30579232</c:v>
                </c:pt>
                <c:pt idx="30">
                  <c:v>36102910</c:v>
                </c:pt>
                <c:pt idx="31">
                  <c:v>39138277</c:v>
                </c:pt>
                <c:pt idx="32">
                  <c:v>40016822</c:v>
                </c:pt>
                <c:pt idx="33">
                  <c:v>46953425</c:v>
                </c:pt>
                <c:pt idx="34">
                  <c:v>54484134</c:v>
                </c:pt>
                <c:pt idx="35">
                  <c:v>66726969</c:v>
                </c:pt>
                <c:pt idx="36">
                  <c:v>68343333.401530027</c:v>
                </c:pt>
                <c:pt idx="37">
                  <c:v>71095215.999820024</c:v>
                </c:pt>
                <c:pt idx="38">
                  <c:v>77869368.350000024</c:v>
                </c:pt>
                <c:pt idx="39">
                  <c:v>84859406</c:v>
                </c:pt>
                <c:pt idx="40">
                  <c:v>87302417.00000003</c:v>
                </c:pt>
                <c:pt idx="41">
                  <c:v>94113318</c:v>
                </c:pt>
                <c:pt idx="42">
                  <c:v>101370717</c:v>
                </c:pt>
                <c:pt idx="43">
                  <c:v>102084785</c:v>
                </c:pt>
                <c:pt idx="44">
                  <c:v>106791167</c:v>
                </c:pt>
                <c:pt idx="45">
                  <c:v>125854010</c:v>
                </c:pt>
                <c:pt idx="46">
                  <c:v>120765691</c:v>
                </c:pt>
                <c:pt idx="47">
                  <c:v>107780432</c:v>
                </c:pt>
                <c:pt idx="48">
                  <c:v>108039700.59846997</c:v>
                </c:pt>
                <c:pt idx="49">
                  <c:v>110811601.00018001</c:v>
                </c:pt>
                <c:pt idx="50">
                  <c:v>102992329.64999998</c:v>
                </c:pt>
                <c:pt idx="51">
                  <c:v>99314242.100000024</c:v>
                </c:pt>
                <c:pt idx="52">
                  <c:v>100803125.80000001</c:v>
                </c:pt>
                <c:pt idx="53">
                  <c:v>96383039.099999964</c:v>
                </c:pt>
                <c:pt idx="54">
                  <c:v>96363801.899999976</c:v>
                </c:pt>
                <c:pt idx="55">
                  <c:v>96478850.699999988</c:v>
                </c:pt>
                <c:pt idx="56">
                  <c:v>89493747.49999994</c:v>
                </c:pt>
                <c:pt idx="57">
                  <c:v>66343734.899999976</c:v>
                </c:pt>
                <c:pt idx="58">
                  <c:v>66913240.49999994</c:v>
                </c:pt>
                <c:pt idx="59">
                  <c:v>56721332.069050014</c:v>
                </c:pt>
                <c:pt idx="60">
                  <c:v>56710566.069050014</c:v>
                </c:pt>
                <c:pt idx="61">
                  <c:v>53578393.069050014</c:v>
                </c:pt>
                <c:pt idx="62">
                  <c:v>54873263.069050014</c:v>
                </c:pt>
                <c:pt idx="63">
                  <c:v>53849950.869049966</c:v>
                </c:pt>
                <c:pt idx="64">
                  <c:v>49536053.369049966</c:v>
                </c:pt>
                <c:pt idx="65">
                  <c:v>45175667.96905005</c:v>
                </c:pt>
                <c:pt idx="66">
                  <c:v>41783876.869049966</c:v>
                </c:pt>
                <c:pt idx="67">
                  <c:v>40709903.569049895</c:v>
                </c:pt>
                <c:pt idx="68">
                  <c:v>38682444.569049954</c:v>
                </c:pt>
                <c:pt idx="69">
                  <c:v>40479773.669049978</c:v>
                </c:pt>
                <c:pt idx="70">
                  <c:v>41975358.569049954</c:v>
                </c:pt>
                <c:pt idx="71">
                  <c:v>52194645</c:v>
                </c:pt>
                <c:pt idx="72">
                  <c:v>46782148.100000024</c:v>
                </c:pt>
                <c:pt idx="73">
                  <c:v>45276647.400000036</c:v>
                </c:pt>
                <c:pt idx="74">
                  <c:v>36240890</c:v>
                </c:pt>
                <c:pt idx="75">
                  <c:v>35510356.199999928</c:v>
                </c:pt>
                <c:pt idx="76">
                  <c:v>34876682.699999928</c:v>
                </c:pt>
                <c:pt idx="77">
                  <c:v>39871003.99999994</c:v>
                </c:pt>
                <c:pt idx="78">
                  <c:v>35378081.300000012</c:v>
                </c:pt>
                <c:pt idx="79">
                  <c:v>33134620.5</c:v>
                </c:pt>
                <c:pt idx="80">
                  <c:v>42599349.99999997</c:v>
                </c:pt>
                <c:pt idx="81">
                  <c:v>42983761.199999958</c:v>
                </c:pt>
                <c:pt idx="82">
                  <c:v>35595792.99999997</c:v>
                </c:pt>
                <c:pt idx="83">
                  <c:v>55356954</c:v>
                </c:pt>
                <c:pt idx="84">
                  <c:v>58681592.900000006</c:v>
                </c:pt>
                <c:pt idx="85">
                  <c:v>57943323.599999994</c:v>
                </c:pt>
                <c:pt idx="86">
                  <c:v>67105553</c:v>
                </c:pt>
                <c:pt idx="87">
                  <c:v>64912294.900000006</c:v>
                </c:pt>
                <c:pt idx="88">
                  <c:v>70563705.199999988</c:v>
                </c:pt>
                <c:pt idx="89">
                  <c:v>73313587</c:v>
                </c:pt>
                <c:pt idx="90">
                  <c:v>74780477</c:v>
                </c:pt>
                <c:pt idx="91">
                  <c:v>76484213.300000012</c:v>
                </c:pt>
                <c:pt idx="92">
                  <c:v>71828486</c:v>
                </c:pt>
                <c:pt idx="93">
                  <c:v>70505080.400000036</c:v>
                </c:pt>
                <c:pt idx="94">
                  <c:v>77160488</c:v>
                </c:pt>
                <c:pt idx="95">
                  <c:v>69139843</c:v>
                </c:pt>
                <c:pt idx="96">
                  <c:v>67953649</c:v>
                </c:pt>
                <c:pt idx="97">
                  <c:v>73750986.5</c:v>
                </c:pt>
                <c:pt idx="98">
                  <c:v>78267903</c:v>
                </c:pt>
                <c:pt idx="99">
                  <c:v>75772257</c:v>
                </c:pt>
                <c:pt idx="100">
                  <c:v>72458333</c:v>
                </c:pt>
                <c:pt idx="101">
                  <c:v>75024458</c:v>
                </c:pt>
                <c:pt idx="102">
                  <c:v>80111742</c:v>
                </c:pt>
                <c:pt idx="103">
                  <c:v>83929879</c:v>
                </c:pt>
                <c:pt idx="104">
                  <c:v>87680786</c:v>
                </c:pt>
                <c:pt idx="105">
                  <c:v>94139556.300000012</c:v>
                </c:pt>
                <c:pt idx="106">
                  <c:v>97339858</c:v>
                </c:pt>
                <c:pt idx="107">
                  <c:v>116644613</c:v>
                </c:pt>
                <c:pt idx="108">
                  <c:v>120291348</c:v>
                </c:pt>
                <c:pt idx="109">
                  <c:v>122651615.49999997</c:v>
                </c:pt>
                <c:pt idx="110">
                  <c:v>127102479</c:v>
                </c:pt>
                <c:pt idx="111">
                  <c:v>145650313.88216197</c:v>
                </c:pt>
                <c:pt idx="112">
                  <c:v>146337645</c:v>
                </c:pt>
                <c:pt idx="113">
                  <c:v>145862907</c:v>
                </c:pt>
                <c:pt idx="114">
                  <c:v>146885097</c:v>
                </c:pt>
                <c:pt idx="115">
                  <c:v>148150324.57280004</c:v>
                </c:pt>
                <c:pt idx="116">
                  <c:v>146068428.40280005</c:v>
                </c:pt>
                <c:pt idx="117">
                  <c:v>138610266.21560007</c:v>
                </c:pt>
                <c:pt idx="118">
                  <c:v>135079449.11840004</c:v>
                </c:pt>
                <c:pt idx="119">
                  <c:v>101849834</c:v>
                </c:pt>
                <c:pt idx="120">
                  <c:v>95104459</c:v>
                </c:pt>
                <c:pt idx="121">
                  <c:v>79597290.608516991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1930448"/>
        <c:axId val="391929272"/>
      </c:areaChart>
      <c:lineChart>
        <c:grouping val="standard"/>
        <c:varyColors val="0"/>
        <c:ser>
          <c:idx val="0"/>
          <c:order val="2"/>
          <c:tx>
            <c:v>Մասհանումներ</c:v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'RoE contribution'!$B$113:$B$234</c:f>
              <c:numCache>
                <c:formatCode>d\/mm\/yyyy</c:formatCode>
                <c:ptCount val="122"/>
                <c:pt idx="0">
                  <c:v>40939</c:v>
                </c:pt>
                <c:pt idx="1">
                  <c:v>40968</c:v>
                </c:pt>
                <c:pt idx="2">
                  <c:v>40999</c:v>
                </c:pt>
                <c:pt idx="3">
                  <c:v>41029</c:v>
                </c:pt>
                <c:pt idx="4">
                  <c:v>41060</c:v>
                </c:pt>
                <c:pt idx="5">
                  <c:v>41090</c:v>
                </c:pt>
                <c:pt idx="6">
                  <c:v>41121</c:v>
                </c:pt>
                <c:pt idx="7">
                  <c:v>41152</c:v>
                </c:pt>
                <c:pt idx="8">
                  <c:v>41182</c:v>
                </c:pt>
                <c:pt idx="9">
                  <c:v>41213</c:v>
                </c:pt>
                <c:pt idx="10">
                  <c:v>41243</c:v>
                </c:pt>
                <c:pt idx="11">
                  <c:v>41274</c:v>
                </c:pt>
                <c:pt idx="12">
                  <c:v>41305</c:v>
                </c:pt>
                <c:pt idx="13">
                  <c:v>41333</c:v>
                </c:pt>
                <c:pt idx="14">
                  <c:v>41364</c:v>
                </c:pt>
                <c:pt idx="15">
                  <c:v>41394</c:v>
                </c:pt>
                <c:pt idx="16">
                  <c:v>41425</c:v>
                </c:pt>
                <c:pt idx="17">
                  <c:v>41455</c:v>
                </c:pt>
                <c:pt idx="18">
                  <c:v>41486</c:v>
                </c:pt>
                <c:pt idx="19">
                  <c:v>41517</c:v>
                </c:pt>
                <c:pt idx="20">
                  <c:v>41547</c:v>
                </c:pt>
                <c:pt idx="21">
                  <c:v>41578</c:v>
                </c:pt>
                <c:pt idx="22">
                  <c:v>41608</c:v>
                </c:pt>
                <c:pt idx="23">
                  <c:v>41639</c:v>
                </c:pt>
                <c:pt idx="24">
                  <c:v>41670</c:v>
                </c:pt>
                <c:pt idx="25">
                  <c:v>41698</c:v>
                </c:pt>
                <c:pt idx="26">
                  <c:v>41729</c:v>
                </c:pt>
                <c:pt idx="27">
                  <c:v>41759</c:v>
                </c:pt>
                <c:pt idx="28">
                  <c:v>41790</c:v>
                </c:pt>
                <c:pt idx="29">
                  <c:v>41820</c:v>
                </c:pt>
                <c:pt idx="30">
                  <c:v>41851</c:v>
                </c:pt>
                <c:pt idx="31">
                  <c:v>41882</c:v>
                </c:pt>
                <c:pt idx="32">
                  <c:v>41912</c:v>
                </c:pt>
                <c:pt idx="33">
                  <c:v>41943</c:v>
                </c:pt>
                <c:pt idx="34">
                  <c:v>41973</c:v>
                </c:pt>
                <c:pt idx="35">
                  <c:v>42004</c:v>
                </c:pt>
                <c:pt idx="36">
                  <c:v>42035</c:v>
                </c:pt>
                <c:pt idx="37">
                  <c:v>42063</c:v>
                </c:pt>
                <c:pt idx="38">
                  <c:v>42094</c:v>
                </c:pt>
                <c:pt idx="39">
                  <c:v>42124</c:v>
                </c:pt>
                <c:pt idx="40">
                  <c:v>42155</c:v>
                </c:pt>
                <c:pt idx="41">
                  <c:v>42185</c:v>
                </c:pt>
                <c:pt idx="42">
                  <c:v>42216</c:v>
                </c:pt>
                <c:pt idx="43">
                  <c:v>42247</c:v>
                </c:pt>
                <c:pt idx="44">
                  <c:v>42277</c:v>
                </c:pt>
                <c:pt idx="45">
                  <c:v>42308</c:v>
                </c:pt>
                <c:pt idx="46">
                  <c:v>42338</c:v>
                </c:pt>
                <c:pt idx="47">
                  <c:v>42369</c:v>
                </c:pt>
                <c:pt idx="48">
                  <c:v>42400</c:v>
                </c:pt>
                <c:pt idx="49">
                  <c:v>42429</c:v>
                </c:pt>
                <c:pt idx="50">
                  <c:v>42460</c:v>
                </c:pt>
                <c:pt idx="51">
                  <c:v>42490</c:v>
                </c:pt>
                <c:pt idx="52">
                  <c:v>42521</c:v>
                </c:pt>
                <c:pt idx="53">
                  <c:v>42551</c:v>
                </c:pt>
                <c:pt idx="54">
                  <c:v>42582</c:v>
                </c:pt>
                <c:pt idx="55">
                  <c:v>42613</c:v>
                </c:pt>
                <c:pt idx="56">
                  <c:v>42643</c:v>
                </c:pt>
                <c:pt idx="57">
                  <c:v>42674</c:v>
                </c:pt>
                <c:pt idx="58">
                  <c:v>42704</c:v>
                </c:pt>
                <c:pt idx="59">
                  <c:v>42735</c:v>
                </c:pt>
                <c:pt idx="60">
                  <c:v>42766</c:v>
                </c:pt>
                <c:pt idx="61">
                  <c:v>42794</c:v>
                </c:pt>
                <c:pt idx="62">
                  <c:v>42825</c:v>
                </c:pt>
                <c:pt idx="63">
                  <c:v>42855</c:v>
                </c:pt>
                <c:pt idx="64">
                  <c:v>42886</c:v>
                </c:pt>
                <c:pt idx="65">
                  <c:v>42916</c:v>
                </c:pt>
                <c:pt idx="66">
                  <c:v>42947</c:v>
                </c:pt>
                <c:pt idx="67">
                  <c:v>42978</c:v>
                </c:pt>
                <c:pt idx="68">
                  <c:v>43008</c:v>
                </c:pt>
                <c:pt idx="69">
                  <c:v>43039</c:v>
                </c:pt>
                <c:pt idx="70">
                  <c:v>43069</c:v>
                </c:pt>
                <c:pt idx="71">
                  <c:v>43100</c:v>
                </c:pt>
                <c:pt idx="72">
                  <c:v>43131</c:v>
                </c:pt>
                <c:pt idx="73">
                  <c:v>43159</c:v>
                </c:pt>
                <c:pt idx="74">
                  <c:v>43190</c:v>
                </c:pt>
                <c:pt idx="75">
                  <c:v>43220</c:v>
                </c:pt>
                <c:pt idx="76">
                  <c:v>43251</c:v>
                </c:pt>
                <c:pt idx="77">
                  <c:v>43281</c:v>
                </c:pt>
                <c:pt idx="78">
                  <c:v>43312</c:v>
                </c:pt>
                <c:pt idx="79">
                  <c:v>43343</c:v>
                </c:pt>
                <c:pt idx="80">
                  <c:v>43373</c:v>
                </c:pt>
                <c:pt idx="81">
                  <c:v>43404</c:v>
                </c:pt>
                <c:pt idx="82">
                  <c:v>43434</c:v>
                </c:pt>
                <c:pt idx="83">
                  <c:v>43465</c:v>
                </c:pt>
                <c:pt idx="84">
                  <c:v>43496</c:v>
                </c:pt>
                <c:pt idx="85">
                  <c:v>43524</c:v>
                </c:pt>
                <c:pt idx="86">
                  <c:v>43555</c:v>
                </c:pt>
                <c:pt idx="87">
                  <c:v>43585</c:v>
                </c:pt>
                <c:pt idx="88">
                  <c:v>43616</c:v>
                </c:pt>
                <c:pt idx="89">
                  <c:v>43646</c:v>
                </c:pt>
                <c:pt idx="90">
                  <c:v>43677</c:v>
                </c:pt>
                <c:pt idx="91">
                  <c:v>43708</c:v>
                </c:pt>
                <c:pt idx="92">
                  <c:v>43738</c:v>
                </c:pt>
                <c:pt idx="93">
                  <c:v>43769</c:v>
                </c:pt>
                <c:pt idx="94">
                  <c:v>43799</c:v>
                </c:pt>
                <c:pt idx="95">
                  <c:v>43830</c:v>
                </c:pt>
                <c:pt idx="96">
                  <c:v>43861</c:v>
                </c:pt>
                <c:pt idx="97">
                  <c:v>43890</c:v>
                </c:pt>
                <c:pt idx="98">
                  <c:v>43921</c:v>
                </c:pt>
                <c:pt idx="99">
                  <c:v>43951</c:v>
                </c:pt>
                <c:pt idx="100">
                  <c:v>43982</c:v>
                </c:pt>
                <c:pt idx="101">
                  <c:v>44012</c:v>
                </c:pt>
                <c:pt idx="102">
                  <c:v>44043</c:v>
                </c:pt>
                <c:pt idx="103">
                  <c:v>44074</c:v>
                </c:pt>
                <c:pt idx="104">
                  <c:v>44104</c:v>
                </c:pt>
                <c:pt idx="105">
                  <c:v>44135</c:v>
                </c:pt>
                <c:pt idx="106">
                  <c:v>44165</c:v>
                </c:pt>
                <c:pt idx="107">
                  <c:v>44196</c:v>
                </c:pt>
                <c:pt idx="108">
                  <c:v>44227</c:v>
                </c:pt>
                <c:pt idx="109">
                  <c:v>44255</c:v>
                </c:pt>
                <c:pt idx="110">
                  <c:v>44286</c:v>
                </c:pt>
                <c:pt idx="111">
                  <c:v>44316</c:v>
                </c:pt>
                <c:pt idx="112">
                  <c:v>44347</c:v>
                </c:pt>
                <c:pt idx="113">
                  <c:v>44377</c:v>
                </c:pt>
                <c:pt idx="114">
                  <c:v>44408</c:v>
                </c:pt>
                <c:pt idx="115">
                  <c:v>44439</c:v>
                </c:pt>
                <c:pt idx="116">
                  <c:v>44469</c:v>
                </c:pt>
                <c:pt idx="117">
                  <c:v>44500</c:v>
                </c:pt>
                <c:pt idx="118">
                  <c:v>44530</c:v>
                </c:pt>
                <c:pt idx="119">
                  <c:v>44561</c:v>
                </c:pt>
                <c:pt idx="120">
                  <c:v>44592</c:v>
                </c:pt>
                <c:pt idx="121">
                  <c:v>44620</c:v>
                </c:pt>
              </c:numCache>
            </c:numRef>
          </c:cat>
          <c:val>
            <c:numRef>
              <c:f>'RoE contribution'!$AA$113:$AA$234</c:f>
              <c:numCache>
                <c:formatCode>General</c:formatCode>
                <c:ptCount val="122"/>
                <c:pt idx="0">
                  <c:v>90128832</c:v>
                </c:pt>
                <c:pt idx="1">
                  <c:v>93075122.766200006</c:v>
                </c:pt>
                <c:pt idx="2">
                  <c:v>97569356</c:v>
                </c:pt>
                <c:pt idx="3">
                  <c:v>99840906</c:v>
                </c:pt>
                <c:pt idx="4">
                  <c:v>105218985</c:v>
                </c:pt>
                <c:pt idx="5">
                  <c:v>109728979</c:v>
                </c:pt>
                <c:pt idx="6">
                  <c:v>114288214</c:v>
                </c:pt>
                <c:pt idx="7">
                  <c:v>120057518.8688</c:v>
                </c:pt>
                <c:pt idx="8">
                  <c:v>123223432</c:v>
                </c:pt>
                <c:pt idx="9">
                  <c:v>130982338.010813</c:v>
                </c:pt>
                <c:pt idx="10">
                  <c:v>141529428.9743</c:v>
                </c:pt>
                <c:pt idx="11">
                  <c:v>149798090</c:v>
                </c:pt>
                <c:pt idx="12">
                  <c:v>157147789</c:v>
                </c:pt>
                <c:pt idx="13">
                  <c:v>166935301.74379998</c:v>
                </c:pt>
                <c:pt idx="14">
                  <c:v>176893367</c:v>
                </c:pt>
                <c:pt idx="15">
                  <c:v>201428202</c:v>
                </c:pt>
                <c:pt idx="16">
                  <c:v>224768239</c:v>
                </c:pt>
                <c:pt idx="17">
                  <c:v>236394212</c:v>
                </c:pt>
                <c:pt idx="18">
                  <c:v>232080197</c:v>
                </c:pt>
                <c:pt idx="19">
                  <c:v>229055668.13120002</c:v>
                </c:pt>
                <c:pt idx="20">
                  <c:v>230625903</c:v>
                </c:pt>
                <c:pt idx="21">
                  <c:v>224716373.989187</c:v>
                </c:pt>
                <c:pt idx="22">
                  <c:v>220721722.0257</c:v>
                </c:pt>
                <c:pt idx="23">
                  <c:v>222914099</c:v>
                </c:pt>
                <c:pt idx="24">
                  <c:v>227034997</c:v>
                </c:pt>
                <c:pt idx="25">
                  <c:v>229488608.49000001</c:v>
                </c:pt>
                <c:pt idx="26">
                  <c:v>230311294</c:v>
                </c:pt>
                <c:pt idx="27">
                  <c:v>217742707</c:v>
                </c:pt>
                <c:pt idx="28">
                  <c:v>236799940</c:v>
                </c:pt>
                <c:pt idx="29">
                  <c:v>207122545</c:v>
                </c:pt>
                <c:pt idx="30">
                  <c:v>224061414</c:v>
                </c:pt>
                <c:pt idx="31">
                  <c:v>239422711</c:v>
                </c:pt>
                <c:pt idx="32">
                  <c:v>254103331</c:v>
                </c:pt>
                <c:pt idx="33">
                  <c:v>273925438</c:v>
                </c:pt>
                <c:pt idx="34">
                  <c:v>291853058</c:v>
                </c:pt>
                <c:pt idx="35">
                  <c:v>309419595</c:v>
                </c:pt>
                <c:pt idx="36">
                  <c:v>318176455.88278002</c:v>
                </c:pt>
                <c:pt idx="37">
                  <c:v>329678176</c:v>
                </c:pt>
                <c:pt idx="38">
                  <c:v>345943343</c:v>
                </c:pt>
                <c:pt idx="39">
                  <c:v>357744739</c:v>
                </c:pt>
                <c:pt idx="40">
                  <c:v>342889830</c:v>
                </c:pt>
                <c:pt idx="41">
                  <c:v>384926704</c:v>
                </c:pt>
                <c:pt idx="42">
                  <c:v>401101639</c:v>
                </c:pt>
                <c:pt idx="43">
                  <c:v>416067484</c:v>
                </c:pt>
                <c:pt idx="44">
                  <c:v>428162736</c:v>
                </c:pt>
                <c:pt idx="45">
                  <c:v>440771124</c:v>
                </c:pt>
                <c:pt idx="46">
                  <c:v>433068597</c:v>
                </c:pt>
                <c:pt idx="47">
                  <c:v>420947100</c:v>
                </c:pt>
                <c:pt idx="48">
                  <c:v>416387855.11721998</c:v>
                </c:pt>
                <c:pt idx="49">
                  <c:v>412136219</c:v>
                </c:pt>
                <c:pt idx="50">
                  <c:v>400765848</c:v>
                </c:pt>
                <c:pt idx="51">
                  <c:v>396199855.80000001</c:v>
                </c:pt>
                <c:pt idx="52">
                  <c:v>390055738.30000001</c:v>
                </c:pt>
                <c:pt idx="53">
                  <c:v>385710382.89999998</c:v>
                </c:pt>
                <c:pt idx="54">
                  <c:v>382035004</c:v>
                </c:pt>
                <c:pt idx="55">
                  <c:v>380841452.19999999</c:v>
                </c:pt>
                <c:pt idx="56">
                  <c:v>379719362.80000001</c:v>
                </c:pt>
                <c:pt idx="57">
                  <c:v>382668886.60000002</c:v>
                </c:pt>
                <c:pt idx="58">
                  <c:v>406069224.30000001</c:v>
                </c:pt>
                <c:pt idx="59">
                  <c:v>425339595.28522003</c:v>
                </c:pt>
                <c:pt idx="60">
                  <c:v>447054071.28522003</c:v>
                </c:pt>
                <c:pt idx="61">
                  <c:v>468248583.28522003</c:v>
                </c:pt>
                <c:pt idx="62">
                  <c:v>492316403.28522003</c:v>
                </c:pt>
                <c:pt idx="63">
                  <c:v>512672480.58521998</c:v>
                </c:pt>
                <c:pt idx="64">
                  <c:v>523392669.58521998</c:v>
                </c:pt>
                <c:pt idx="65">
                  <c:v>533737289.38522005</c:v>
                </c:pt>
                <c:pt idx="66">
                  <c:v>536080319.08522004</c:v>
                </c:pt>
                <c:pt idx="67">
                  <c:v>537063725.28521991</c:v>
                </c:pt>
                <c:pt idx="68">
                  <c:v>536325514.18521994</c:v>
                </c:pt>
                <c:pt idx="69">
                  <c:v>533734656.88521999</c:v>
                </c:pt>
                <c:pt idx="70">
                  <c:v>522425155.98521996</c:v>
                </c:pt>
                <c:pt idx="71">
                  <c:v>513315920</c:v>
                </c:pt>
                <c:pt idx="72">
                  <c:v>480300775.60000002</c:v>
                </c:pt>
                <c:pt idx="73">
                  <c:v>445232874.10000002</c:v>
                </c:pt>
                <c:pt idx="74">
                  <c:v>410535649</c:v>
                </c:pt>
                <c:pt idx="75">
                  <c:v>379032830.79999995</c:v>
                </c:pt>
                <c:pt idx="76">
                  <c:v>350726501.39999998</c:v>
                </c:pt>
                <c:pt idx="77">
                  <c:v>326504545</c:v>
                </c:pt>
                <c:pt idx="78">
                  <c:v>301303686.19999999</c:v>
                </c:pt>
                <c:pt idx="79">
                  <c:v>277864674.5</c:v>
                </c:pt>
                <c:pt idx="80">
                  <c:v>263377701.89999998</c:v>
                </c:pt>
                <c:pt idx="81">
                  <c:v>241245115.52999997</c:v>
                </c:pt>
                <c:pt idx="82">
                  <c:v>223147104.99999997</c:v>
                </c:pt>
                <c:pt idx="83">
                  <c:v>230136646</c:v>
                </c:pt>
                <c:pt idx="84">
                  <c:v>230010529.40000001</c:v>
                </c:pt>
                <c:pt idx="85">
                  <c:v>232370668.90000001</c:v>
                </c:pt>
                <c:pt idx="86">
                  <c:v>235284512</c:v>
                </c:pt>
                <c:pt idx="87">
                  <c:v>234961605.09999999</c:v>
                </c:pt>
                <c:pt idx="88">
                  <c:v>241474556</c:v>
                </c:pt>
                <c:pt idx="89">
                  <c:v>245386624</c:v>
                </c:pt>
                <c:pt idx="90">
                  <c:v>249173902</c:v>
                </c:pt>
                <c:pt idx="91">
                  <c:v>251914053.30000001</c:v>
                </c:pt>
                <c:pt idx="92">
                  <c:v>249988525.40000001</c:v>
                </c:pt>
                <c:pt idx="93">
                  <c:v>249199081.07000002</c:v>
                </c:pt>
                <c:pt idx="94">
                  <c:v>251748647</c:v>
                </c:pt>
                <c:pt idx="95">
                  <c:v>241689449</c:v>
                </c:pt>
                <c:pt idx="96">
                  <c:v>247381323</c:v>
                </c:pt>
                <c:pt idx="97">
                  <c:v>255102099.09999999</c:v>
                </c:pt>
                <c:pt idx="98">
                  <c:v>261983974</c:v>
                </c:pt>
                <c:pt idx="99">
                  <c:v>260454285</c:v>
                </c:pt>
                <c:pt idx="100">
                  <c:v>256957991</c:v>
                </c:pt>
                <c:pt idx="101">
                  <c:v>258063363</c:v>
                </c:pt>
                <c:pt idx="102">
                  <c:v>264271419</c:v>
                </c:pt>
                <c:pt idx="103">
                  <c:v>270346074</c:v>
                </c:pt>
                <c:pt idx="104">
                  <c:v>280318387</c:v>
                </c:pt>
                <c:pt idx="105">
                  <c:v>288820486.10000002</c:v>
                </c:pt>
                <c:pt idx="106">
                  <c:v>289575981</c:v>
                </c:pt>
                <c:pt idx="107">
                  <c:v>307571023</c:v>
                </c:pt>
                <c:pt idx="108">
                  <c:v>309933515</c:v>
                </c:pt>
                <c:pt idx="109">
                  <c:v>314727559.89999998</c:v>
                </c:pt>
                <c:pt idx="110">
                  <c:v>322855391</c:v>
                </c:pt>
                <c:pt idx="111">
                  <c:v>348774227.88216197</c:v>
                </c:pt>
                <c:pt idx="112">
                  <c:v>366205715</c:v>
                </c:pt>
                <c:pt idx="113">
                  <c:v>377110918</c:v>
                </c:pt>
                <c:pt idx="114">
                  <c:v>384467811</c:v>
                </c:pt>
                <c:pt idx="115">
                  <c:v>393607777.57280004</c:v>
                </c:pt>
                <c:pt idx="116">
                  <c:v>394220461.20140004</c:v>
                </c:pt>
                <c:pt idx="117">
                  <c:v>389734468.10000008</c:v>
                </c:pt>
                <c:pt idx="118">
                  <c:v>394885147.11840004</c:v>
                </c:pt>
                <c:pt idx="119">
                  <c:v>370293382</c:v>
                </c:pt>
                <c:pt idx="120">
                  <c:v>368978799</c:v>
                </c:pt>
                <c:pt idx="121">
                  <c:v>356845468</c:v>
                </c:pt>
              </c:numCache>
            </c:numRef>
          </c:val>
          <c:smooth val="0"/>
        </c:ser>
        <c:ser>
          <c:idx val="3"/>
          <c:order val="3"/>
          <c:tx>
            <c:v>Վերադարձ</c:v>
          </c:tx>
          <c:spPr>
            <a:ln w="2222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'RoE contribution'!$B$113:$B$234</c:f>
              <c:numCache>
                <c:formatCode>d\/mm\/yyyy</c:formatCode>
                <c:ptCount val="122"/>
                <c:pt idx="0">
                  <c:v>40939</c:v>
                </c:pt>
                <c:pt idx="1">
                  <c:v>40968</c:v>
                </c:pt>
                <c:pt idx="2">
                  <c:v>40999</c:v>
                </c:pt>
                <c:pt idx="3">
                  <c:v>41029</c:v>
                </c:pt>
                <c:pt idx="4">
                  <c:v>41060</c:v>
                </c:pt>
                <c:pt idx="5">
                  <c:v>41090</c:v>
                </c:pt>
                <c:pt idx="6">
                  <c:v>41121</c:v>
                </c:pt>
                <c:pt idx="7">
                  <c:v>41152</c:v>
                </c:pt>
                <c:pt idx="8">
                  <c:v>41182</c:v>
                </c:pt>
                <c:pt idx="9">
                  <c:v>41213</c:v>
                </c:pt>
                <c:pt idx="10">
                  <c:v>41243</c:v>
                </c:pt>
                <c:pt idx="11">
                  <c:v>41274</c:v>
                </c:pt>
                <c:pt idx="12">
                  <c:v>41305</c:v>
                </c:pt>
                <c:pt idx="13">
                  <c:v>41333</c:v>
                </c:pt>
                <c:pt idx="14">
                  <c:v>41364</c:v>
                </c:pt>
                <c:pt idx="15">
                  <c:v>41394</c:v>
                </c:pt>
                <c:pt idx="16">
                  <c:v>41425</c:v>
                </c:pt>
                <c:pt idx="17">
                  <c:v>41455</c:v>
                </c:pt>
                <c:pt idx="18">
                  <c:v>41486</c:v>
                </c:pt>
                <c:pt idx="19">
                  <c:v>41517</c:v>
                </c:pt>
                <c:pt idx="20">
                  <c:v>41547</c:v>
                </c:pt>
                <c:pt idx="21">
                  <c:v>41578</c:v>
                </c:pt>
                <c:pt idx="22">
                  <c:v>41608</c:v>
                </c:pt>
                <c:pt idx="23">
                  <c:v>41639</c:v>
                </c:pt>
                <c:pt idx="24">
                  <c:v>41670</c:v>
                </c:pt>
                <c:pt idx="25">
                  <c:v>41698</c:v>
                </c:pt>
                <c:pt idx="26">
                  <c:v>41729</c:v>
                </c:pt>
                <c:pt idx="27">
                  <c:v>41759</c:v>
                </c:pt>
                <c:pt idx="28">
                  <c:v>41790</c:v>
                </c:pt>
                <c:pt idx="29">
                  <c:v>41820</c:v>
                </c:pt>
                <c:pt idx="30">
                  <c:v>41851</c:v>
                </c:pt>
                <c:pt idx="31">
                  <c:v>41882</c:v>
                </c:pt>
                <c:pt idx="32">
                  <c:v>41912</c:v>
                </c:pt>
                <c:pt idx="33">
                  <c:v>41943</c:v>
                </c:pt>
                <c:pt idx="34">
                  <c:v>41973</c:v>
                </c:pt>
                <c:pt idx="35">
                  <c:v>42004</c:v>
                </c:pt>
                <c:pt idx="36">
                  <c:v>42035</c:v>
                </c:pt>
                <c:pt idx="37">
                  <c:v>42063</c:v>
                </c:pt>
                <c:pt idx="38">
                  <c:v>42094</c:v>
                </c:pt>
                <c:pt idx="39">
                  <c:v>42124</c:v>
                </c:pt>
                <c:pt idx="40">
                  <c:v>42155</c:v>
                </c:pt>
                <c:pt idx="41">
                  <c:v>42185</c:v>
                </c:pt>
                <c:pt idx="42">
                  <c:v>42216</c:v>
                </c:pt>
                <c:pt idx="43">
                  <c:v>42247</c:v>
                </c:pt>
                <c:pt idx="44">
                  <c:v>42277</c:v>
                </c:pt>
                <c:pt idx="45">
                  <c:v>42308</c:v>
                </c:pt>
                <c:pt idx="46">
                  <c:v>42338</c:v>
                </c:pt>
                <c:pt idx="47">
                  <c:v>42369</c:v>
                </c:pt>
                <c:pt idx="48">
                  <c:v>42400</c:v>
                </c:pt>
                <c:pt idx="49">
                  <c:v>42429</c:v>
                </c:pt>
                <c:pt idx="50">
                  <c:v>42460</c:v>
                </c:pt>
                <c:pt idx="51">
                  <c:v>42490</c:v>
                </c:pt>
                <c:pt idx="52">
                  <c:v>42521</c:v>
                </c:pt>
                <c:pt idx="53">
                  <c:v>42551</c:v>
                </c:pt>
                <c:pt idx="54">
                  <c:v>42582</c:v>
                </c:pt>
                <c:pt idx="55">
                  <c:v>42613</c:v>
                </c:pt>
                <c:pt idx="56">
                  <c:v>42643</c:v>
                </c:pt>
                <c:pt idx="57">
                  <c:v>42674</c:v>
                </c:pt>
                <c:pt idx="58">
                  <c:v>42704</c:v>
                </c:pt>
                <c:pt idx="59">
                  <c:v>42735</c:v>
                </c:pt>
                <c:pt idx="60">
                  <c:v>42766</c:v>
                </c:pt>
                <c:pt idx="61">
                  <c:v>42794</c:v>
                </c:pt>
                <c:pt idx="62">
                  <c:v>42825</c:v>
                </c:pt>
                <c:pt idx="63">
                  <c:v>42855</c:v>
                </c:pt>
                <c:pt idx="64">
                  <c:v>42886</c:v>
                </c:pt>
                <c:pt idx="65">
                  <c:v>42916</c:v>
                </c:pt>
                <c:pt idx="66">
                  <c:v>42947</c:v>
                </c:pt>
                <c:pt idx="67">
                  <c:v>42978</c:v>
                </c:pt>
                <c:pt idx="68">
                  <c:v>43008</c:v>
                </c:pt>
                <c:pt idx="69">
                  <c:v>43039</c:v>
                </c:pt>
                <c:pt idx="70">
                  <c:v>43069</c:v>
                </c:pt>
                <c:pt idx="71">
                  <c:v>43100</c:v>
                </c:pt>
                <c:pt idx="72">
                  <c:v>43131</c:v>
                </c:pt>
                <c:pt idx="73">
                  <c:v>43159</c:v>
                </c:pt>
                <c:pt idx="74">
                  <c:v>43190</c:v>
                </c:pt>
                <c:pt idx="75">
                  <c:v>43220</c:v>
                </c:pt>
                <c:pt idx="76">
                  <c:v>43251</c:v>
                </c:pt>
                <c:pt idx="77">
                  <c:v>43281</c:v>
                </c:pt>
                <c:pt idx="78">
                  <c:v>43312</c:v>
                </c:pt>
                <c:pt idx="79">
                  <c:v>43343</c:v>
                </c:pt>
                <c:pt idx="80">
                  <c:v>43373</c:v>
                </c:pt>
                <c:pt idx="81">
                  <c:v>43404</c:v>
                </c:pt>
                <c:pt idx="82">
                  <c:v>43434</c:v>
                </c:pt>
                <c:pt idx="83">
                  <c:v>43465</c:v>
                </c:pt>
                <c:pt idx="84">
                  <c:v>43496</c:v>
                </c:pt>
                <c:pt idx="85">
                  <c:v>43524</c:v>
                </c:pt>
                <c:pt idx="86">
                  <c:v>43555</c:v>
                </c:pt>
                <c:pt idx="87">
                  <c:v>43585</c:v>
                </c:pt>
                <c:pt idx="88">
                  <c:v>43616</c:v>
                </c:pt>
                <c:pt idx="89">
                  <c:v>43646</c:v>
                </c:pt>
                <c:pt idx="90">
                  <c:v>43677</c:v>
                </c:pt>
                <c:pt idx="91">
                  <c:v>43708</c:v>
                </c:pt>
                <c:pt idx="92">
                  <c:v>43738</c:v>
                </c:pt>
                <c:pt idx="93">
                  <c:v>43769</c:v>
                </c:pt>
                <c:pt idx="94">
                  <c:v>43799</c:v>
                </c:pt>
                <c:pt idx="95">
                  <c:v>43830</c:v>
                </c:pt>
                <c:pt idx="96">
                  <c:v>43861</c:v>
                </c:pt>
                <c:pt idx="97">
                  <c:v>43890</c:v>
                </c:pt>
                <c:pt idx="98">
                  <c:v>43921</c:v>
                </c:pt>
                <c:pt idx="99">
                  <c:v>43951</c:v>
                </c:pt>
                <c:pt idx="100">
                  <c:v>43982</c:v>
                </c:pt>
                <c:pt idx="101">
                  <c:v>44012</c:v>
                </c:pt>
                <c:pt idx="102">
                  <c:v>44043</c:v>
                </c:pt>
                <c:pt idx="103">
                  <c:v>44074</c:v>
                </c:pt>
                <c:pt idx="104">
                  <c:v>44104</c:v>
                </c:pt>
                <c:pt idx="105">
                  <c:v>44135</c:v>
                </c:pt>
                <c:pt idx="106">
                  <c:v>44165</c:v>
                </c:pt>
                <c:pt idx="107">
                  <c:v>44196</c:v>
                </c:pt>
                <c:pt idx="108">
                  <c:v>44227</c:v>
                </c:pt>
                <c:pt idx="109">
                  <c:v>44255</c:v>
                </c:pt>
                <c:pt idx="110">
                  <c:v>44286</c:v>
                </c:pt>
                <c:pt idx="111">
                  <c:v>44316</c:v>
                </c:pt>
                <c:pt idx="112">
                  <c:v>44347</c:v>
                </c:pt>
                <c:pt idx="113">
                  <c:v>44377</c:v>
                </c:pt>
                <c:pt idx="114">
                  <c:v>44408</c:v>
                </c:pt>
                <c:pt idx="115">
                  <c:v>44439</c:v>
                </c:pt>
                <c:pt idx="116">
                  <c:v>44469</c:v>
                </c:pt>
                <c:pt idx="117">
                  <c:v>44500</c:v>
                </c:pt>
                <c:pt idx="118">
                  <c:v>44530</c:v>
                </c:pt>
                <c:pt idx="119">
                  <c:v>44561</c:v>
                </c:pt>
                <c:pt idx="120">
                  <c:v>44592</c:v>
                </c:pt>
                <c:pt idx="121">
                  <c:v>44620</c:v>
                </c:pt>
              </c:numCache>
            </c:numRef>
          </c:cat>
          <c:val>
            <c:numRef>
              <c:f>'RoE contribution'!$AB$113:$AB$234</c:f>
              <c:numCache>
                <c:formatCode>General</c:formatCode>
                <c:ptCount val="122"/>
                <c:pt idx="0">
                  <c:v>68971954</c:v>
                </c:pt>
                <c:pt idx="1">
                  <c:v>70599970.803299993</c:v>
                </c:pt>
                <c:pt idx="2">
                  <c:v>73414789</c:v>
                </c:pt>
                <c:pt idx="3">
                  <c:v>73159047</c:v>
                </c:pt>
                <c:pt idx="4">
                  <c:v>77233505</c:v>
                </c:pt>
                <c:pt idx="5">
                  <c:v>79974918</c:v>
                </c:pt>
                <c:pt idx="6">
                  <c:v>89564231</c:v>
                </c:pt>
                <c:pt idx="7">
                  <c:v>93814862</c:v>
                </c:pt>
                <c:pt idx="8">
                  <c:v>102042920</c:v>
                </c:pt>
                <c:pt idx="9">
                  <c:v>111249250</c:v>
                </c:pt>
                <c:pt idx="10">
                  <c:v>117538686.2902</c:v>
                </c:pt>
                <c:pt idx="11">
                  <c:v>129987055.7772</c:v>
                </c:pt>
                <c:pt idx="12">
                  <c:v>137893862.77719998</c:v>
                </c:pt>
                <c:pt idx="13">
                  <c:v>145140760.13390002</c:v>
                </c:pt>
                <c:pt idx="14">
                  <c:v>154721990.77720001</c:v>
                </c:pt>
                <c:pt idx="15">
                  <c:v>180016076.77719998</c:v>
                </c:pt>
                <c:pt idx="16">
                  <c:v>201117727.77719998</c:v>
                </c:pt>
                <c:pt idx="17">
                  <c:v>212111089.77719998</c:v>
                </c:pt>
                <c:pt idx="18">
                  <c:v>207090557.77719998</c:v>
                </c:pt>
                <c:pt idx="19">
                  <c:v>205423862.77719998</c:v>
                </c:pt>
                <c:pt idx="20">
                  <c:v>201062116.77719998</c:v>
                </c:pt>
                <c:pt idx="21">
                  <c:v>196156214.77719998</c:v>
                </c:pt>
                <c:pt idx="22">
                  <c:v>194180699.48699999</c:v>
                </c:pt>
                <c:pt idx="23">
                  <c:v>191762370</c:v>
                </c:pt>
                <c:pt idx="24">
                  <c:v>195429282</c:v>
                </c:pt>
                <c:pt idx="25">
                  <c:v>199791195.84</c:v>
                </c:pt>
                <c:pt idx="26">
                  <c:v>199659026</c:v>
                </c:pt>
                <c:pt idx="27">
                  <c:v>184926385</c:v>
                </c:pt>
                <c:pt idx="28">
                  <c:v>204169917</c:v>
                </c:pt>
                <c:pt idx="29">
                  <c:v>176543313</c:v>
                </c:pt>
                <c:pt idx="30">
                  <c:v>187958504</c:v>
                </c:pt>
                <c:pt idx="31">
                  <c:v>200284434</c:v>
                </c:pt>
                <c:pt idx="32">
                  <c:v>214086509</c:v>
                </c:pt>
                <c:pt idx="33">
                  <c:v>226972013</c:v>
                </c:pt>
                <c:pt idx="34">
                  <c:v>237368924</c:v>
                </c:pt>
                <c:pt idx="35">
                  <c:v>242692626</c:v>
                </c:pt>
                <c:pt idx="36">
                  <c:v>249833122.48124999</c:v>
                </c:pt>
                <c:pt idx="37">
                  <c:v>258582960.00017998</c:v>
                </c:pt>
                <c:pt idx="38">
                  <c:v>268073974.64999998</c:v>
                </c:pt>
                <c:pt idx="39">
                  <c:v>272885333</c:v>
                </c:pt>
                <c:pt idx="40">
                  <c:v>255587412.99999997</c:v>
                </c:pt>
                <c:pt idx="41">
                  <c:v>290813386</c:v>
                </c:pt>
                <c:pt idx="42">
                  <c:v>299730922</c:v>
                </c:pt>
                <c:pt idx="43">
                  <c:v>313982699</c:v>
                </c:pt>
                <c:pt idx="44">
                  <c:v>321371569</c:v>
                </c:pt>
                <c:pt idx="45">
                  <c:v>314917114</c:v>
                </c:pt>
                <c:pt idx="46">
                  <c:v>312302906</c:v>
                </c:pt>
                <c:pt idx="47">
                  <c:v>313166668</c:v>
                </c:pt>
                <c:pt idx="48">
                  <c:v>308348154.51875001</c:v>
                </c:pt>
                <c:pt idx="49">
                  <c:v>301324617.99981999</c:v>
                </c:pt>
                <c:pt idx="50">
                  <c:v>297773518.35000002</c:v>
                </c:pt>
                <c:pt idx="51">
                  <c:v>296885613.69999999</c:v>
                </c:pt>
                <c:pt idx="52">
                  <c:v>289252612.5</c:v>
                </c:pt>
                <c:pt idx="53">
                  <c:v>289327343.80000001</c:v>
                </c:pt>
                <c:pt idx="54">
                  <c:v>285671202.10000002</c:v>
                </c:pt>
                <c:pt idx="55">
                  <c:v>284362601.5</c:v>
                </c:pt>
                <c:pt idx="56">
                  <c:v>290225615.30000007</c:v>
                </c:pt>
                <c:pt idx="57">
                  <c:v>316325151.70000005</c:v>
                </c:pt>
                <c:pt idx="58">
                  <c:v>339155983.80000007</c:v>
                </c:pt>
                <c:pt idx="59">
                  <c:v>368618263.21617001</c:v>
                </c:pt>
                <c:pt idx="60">
                  <c:v>390343505.21617001</c:v>
                </c:pt>
                <c:pt idx="61">
                  <c:v>414670190.21617001</c:v>
                </c:pt>
                <c:pt idx="62">
                  <c:v>437443140.21617001</c:v>
                </c:pt>
                <c:pt idx="63">
                  <c:v>458822529.71617001</c:v>
                </c:pt>
                <c:pt idx="64">
                  <c:v>473856616.21617001</c:v>
                </c:pt>
                <c:pt idx="65">
                  <c:v>488561621.41617</c:v>
                </c:pt>
                <c:pt idx="66">
                  <c:v>494296442.21617007</c:v>
                </c:pt>
                <c:pt idx="67">
                  <c:v>496353821.71617001</c:v>
                </c:pt>
                <c:pt idx="68">
                  <c:v>497643069.61616999</c:v>
                </c:pt>
                <c:pt idx="69">
                  <c:v>493254883.21617001</c:v>
                </c:pt>
                <c:pt idx="70">
                  <c:v>480449797.41617</c:v>
                </c:pt>
                <c:pt idx="71">
                  <c:v>461121275</c:v>
                </c:pt>
                <c:pt idx="72">
                  <c:v>433518627.5</c:v>
                </c:pt>
                <c:pt idx="73">
                  <c:v>399956226.69999999</c:v>
                </c:pt>
                <c:pt idx="74">
                  <c:v>374294759</c:v>
                </c:pt>
                <c:pt idx="75">
                  <c:v>343522474.60000002</c:v>
                </c:pt>
                <c:pt idx="76">
                  <c:v>315849818.70000005</c:v>
                </c:pt>
                <c:pt idx="77">
                  <c:v>286633541.00000006</c:v>
                </c:pt>
                <c:pt idx="78">
                  <c:v>265925604.89999998</c:v>
                </c:pt>
                <c:pt idx="79">
                  <c:v>244730054</c:v>
                </c:pt>
                <c:pt idx="80">
                  <c:v>220778351.90000001</c:v>
                </c:pt>
                <c:pt idx="81">
                  <c:v>198261354.33000001</c:v>
                </c:pt>
                <c:pt idx="82">
                  <c:v>187551312</c:v>
                </c:pt>
                <c:pt idx="83">
                  <c:v>174779692</c:v>
                </c:pt>
                <c:pt idx="84">
                  <c:v>171328936.5</c:v>
                </c:pt>
                <c:pt idx="85">
                  <c:v>174427345.30000001</c:v>
                </c:pt>
                <c:pt idx="86">
                  <c:v>168178959</c:v>
                </c:pt>
                <c:pt idx="87">
                  <c:v>170049310.19999999</c:v>
                </c:pt>
                <c:pt idx="88">
                  <c:v>170910850.80000001</c:v>
                </c:pt>
                <c:pt idx="89">
                  <c:v>172073037</c:v>
                </c:pt>
                <c:pt idx="90">
                  <c:v>174393425</c:v>
                </c:pt>
                <c:pt idx="91">
                  <c:v>175429840</c:v>
                </c:pt>
                <c:pt idx="92">
                  <c:v>178160039.40000001</c:v>
                </c:pt>
                <c:pt idx="93">
                  <c:v>178694000.66999999</c:v>
                </c:pt>
                <c:pt idx="94">
                  <c:v>174588159</c:v>
                </c:pt>
                <c:pt idx="95">
                  <c:v>172549606</c:v>
                </c:pt>
                <c:pt idx="96">
                  <c:v>179427674</c:v>
                </c:pt>
                <c:pt idx="97">
                  <c:v>181351112.59999999</c:v>
                </c:pt>
                <c:pt idx="98">
                  <c:v>183716071</c:v>
                </c:pt>
                <c:pt idx="99">
                  <c:v>184682028</c:v>
                </c:pt>
                <c:pt idx="100">
                  <c:v>184499658</c:v>
                </c:pt>
                <c:pt idx="101">
                  <c:v>183038905</c:v>
                </c:pt>
                <c:pt idx="102">
                  <c:v>184159677</c:v>
                </c:pt>
                <c:pt idx="103">
                  <c:v>186416195</c:v>
                </c:pt>
                <c:pt idx="104">
                  <c:v>192637601</c:v>
                </c:pt>
                <c:pt idx="105">
                  <c:v>194680929.80000001</c:v>
                </c:pt>
                <c:pt idx="106">
                  <c:v>192236123</c:v>
                </c:pt>
                <c:pt idx="107">
                  <c:v>190926410</c:v>
                </c:pt>
                <c:pt idx="108">
                  <c:v>189642167</c:v>
                </c:pt>
                <c:pt idx="109">
                  <c:v>192075944.40000001</c:v>
                </c:pt>
                <c:pt idx="110">
                  <c:v>195752912</c:v>
                </c:pt>
                <c:pt idx="111">
                  <c:v>203123914</c:v>
                </c:pt>
                <c:pt idx="112">
                  <c:v>219868070</c:v>
                </c:pt>
                <c:pt idx="113">
                  <c:v>231248011</c:v>
                </c:pt>
                <c:pt idx="114">
                  <c:v>237582714</c:v>
                </c:pt>
                <c:pt idx="115">
                  <c:v>245457453</c:v>
                </c:pt>
                <c:pt idx="116">
                  <c:v>248152032.79859999</c:v>
                </c:pt>
                <c:pt idx="117">
                  <c:v>251124201.88440001</c:v>
                </c:pt>
                <c:pt idx="118">
                  <c:v>259805698</c:v>
                </c:pt>
                <c:pt idx="119">
                  <c:v>268443548</c:v>
                </c:pt>
                <c:pt idx="120">
                  <c:v>273874340</c:v>
                </c:pt>
                <c:pt idx="121">
                  <c:v>277248177.39148301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930448"/>
        <c:axId val="391929272"/>
      </c:lineChart>
      <c:dateAx>
        <c:axId val="391930448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929272"/>
        <c:crosses val="autoZero"/>
        <c:auto val="1"/>
        <c:lblOffset val="100"/>
        <c:baseTimeUnit val="months"/>
      </c:dateAx>
      <c:valAx>
        <c:axId val="391929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930448"/>
        <c:crosses val="autoZero"/>
        <c:crossBetween val="between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1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hy-AM" i="1"/>
                    <a:t>մլրդ</a:t>
                  </a:r>
                  <a:endParaRPr lang="en-US" i="1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1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6.5680206335927457E-2"/>
          <c:y val="0.93424737944342573"/>
          <c:w val="0.89999996139501437"/>
          <c:h val="5.87854990612215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0.647</cdr:x>
      <cdr:y>0.03817</cdr:y>
    </cdr:from>
    <cdr:to>
      <cdr:x>0.91543</cdr:x>
      <cdr:y>0.22106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51878" y="139159"/>
          <a:ext cx="1390650" cy="6667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y-AM" sz="1100" dirty="0" smtClean="0">
              <a:solidFill>
                <a:srgbClr val="002060"/>
              </a:solidFill>
            </a:rPr>
            <a:t>Զուտ մասհանումների նվազում</a:t>
          </a:r>
          <a:endParaRPr lang="en-US" sz="1100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0.78121</cdr:x>
      <cdr:y>0.22106</cdr:y>
    </cdr:from>
    <cdr:to>
      <cdr:x>0.93197</cdr:x>
      <cdr:y>0.37259</cdr:y>
    </cdr:to>
    <cdr:cxnSp macro="">
      <cdr:nvCxnSpPr>
        <cdr:cNvPr id="4" name="Straight Arrow Connector 3"/>
        <cdr:cNvCxnSpPr>
          <a:stCxn xmlns:a="http://schemas.openxmlformats.org/drawingml/2006/main" id="2" idx="2"/>
        </cdr:cNvCxnSpPr>
      </cdr:nvCxnSpPr>
      <cdr:spPr>
        <a:xfrm xmlns:a="http://schemas.openxmlformats.org/drawingml/2006/main">
          <a:off x="4047203" y="805909"/>
          <a:ext cx="781050" cy="55245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0.28939</cdr:x>
      <cdr:y>0.03817</cdr:y>
    </cdr:from>
    <cdr:to>
      <cdr:x>0.6647</cdr:x>
      <cdr:y>0.25241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6877" y="139158"/>
          <a:ext cx="1876425" cy="7810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err="1" smtClean="0">
              <a:solidFill>
                <a:srgbClr val="002060"/>
              </a:solidFill>
            </a:rPr>
            <a:t>RoE</a:t>
          </a:r>
          <a:r>
            <a:rPr lang="en-US" dirty="0" smtClean="0">
              <a:solidFill>
                <a:srgbClr val="002060"/>
              </a:solidFill>
            </a:rPr>
            <a:t>-</a:t>
          </a:r>
          <a:r>
            <a:rPr lang="hy-AM" dirty="0" smtClean="0">
              <a:solidFill>
                <a:srgbClr val="002060"/>
              </a:solidFill>
            </a:rPr>
            <a:t>ի </a:t>
          </a:r>
          <a:r>
            <a:rPr lang="hy-AM" dirty="0" err="1" smtClean="0">
              <a:solidFill>
                <a:srgbClr val="002060"/>
              </a:solidFill>
            </a:rPr>
            <a:t>փոփոխութունը</a:t>
          </a:r>
          <a:r>
            <a:rPr lang="hy-AM" dirty="0" smtClean="0">
              <a:solidFill>
                <a:srgbClr val="002060"/>
              </a:solidFill>
            </a:rPr>
            <a:t> պայմանավորված է զուտ մասհանումների դրական </a:t>
          </a:r>
          <a:r>
            <a:rPr lang="hy-AM" dirty="0" err="1" smtClean="0">
              <a:solidFill>
                <a:srgbClr val="002060"/>
              </a:solidFill>
            </a:rPr>
            <a:t>նպաստումով</a:t>
          </a:r>
          <a:endParaRPr lang="en-US" sz="1100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0.6647</cdr:x>
      <cdr:y>0.14529</cdr:y>
    </cdr:from>
    <cdr:to>
      <cdr:x>0.89712</cdr:x>
      <cdr:y>0.28115</cdr:y>
    </cdr:to>
    <cdr:cxnSp macro="">
      <cdr:nvCxnSpPr>
        <cdr:cNvPr id="4" name="Straight Arrow Connector 3"/>
        <cdr:cNvCxnSpPr>
          <a:stCxn xmlns:a="http://schemas.openxmlformats.org/drawingml/2006/main" id="2" idx="3"/>
        </cdr:cNvCxnSpPr>
      </cdr:nvCxnSpPr>
      <cdr:spPr>
        <a:xfrm xmlns:a="http://schemas.openxmlformats.org/drawingml/2006/main">
          <a:off x="3323302" y="529683"/>
          <a:ext cx="1162051" cy="4953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0.08361</cdr:x>
      <cdr:y>0.07614</cdr:y>
    </cdr:from>
    <cdr:to>
      <cdr:x>0.29009</cdr:x>
      <cdr:y>0.27771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1911" y="256366"/>
          <a:ext cx="1140645" cy="67872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70C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y-AM" sz="900" dirty="0" smtClean="0">
              <a:solidFill>
                <a:srgbClr val="002060"/>
              </a:solidFill>
              <a:latin typeface="GHEA Grapalat" panose="02000506050000020003" pitchFamily="50" charset="0"/>
            </a:rPr>
            <a:t>2008-2009թթ․ Ֆինանսական </a:t>
          </a:r>
          <a:r>
            <a:rPr lang="hy-AM" sz="900" dirty="0" err="1" smtClean="0">
              <a:solidFill>
                <a:srgbClr val="002060"/>
              </a:solidFill>
              <a:latin typeface="GHEA Grapalat" panose="02000506050000020003" pitchFamily="50" charset="0"/>
            </a:rPr>
            <a:t>եւ</a:t>
          </a:r>
          <a:r>
            <a:rPr lang="hy-AM" sz="900" dirty="0" smtClean="0">
              <a:solidFill>
                <a:srgbClr val="002060"/>
              </a:solidFill>
              <a:latin typeface="GHEA Grapalat" panose="02000506050000020003" pitchFamily="50" charset="0"/>
            </a:rPr>
            <a:t> տնտեսական ճգնաժամ</a:t>
          </a:r>
          <a:endParaRPr lang="en-US" sz="900" dirty="0">
            <a:solidFill>
              <a:srgbClr val="002060"/>
            </a:solidFill>
            <a:latin typeface="GHEA Grapalat" panose="02000506050000020003" pitchFamily="50" charset="0"/>
          </a:endParaRPr>
        </a:p>
      </cdr:txBody>
    </cdr:sp>
  </cdr:relSizeAnchor>
  <cdr:relSizeAnchor xmlns:cdr="http://schemas.openxmlformats.org/drawingml/2006/chartDrawing">
    <cdr:from>
      <cdr:x>0.18429</cdr:x>
      <cdr:y>0.28051</cdr:y>
    </cdr:from>
    <cdr:to>
      <cdr:x>0.34129</cdr:x>
      <cdr:y>0.40369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1018095" y="944523"/>
          <a:ext cx="867266" cy="41478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0.44454</cdr:x>
      <cdr:y>0.01209</cdr:y>
    </cdr:from>
    <cdr:to>
      <cdr:x>0.65102</cdr:x>
      <cdr:y>0.11813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455776" y="40711"/>
          <a:ext cx="1140645" cy="3570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70C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 smtClean="0">
              <a:solidFill>
                <a:srgbClr val="002060"/>
              </a:solidFill>
              <a:latin typeface="GHEA Grapalat" panose="02000506050000020003" pitchFamily="50" charset="0"/>
            </a:rPr>
            <a:t>2014</a:t>
          </a:r>
          <a:r>
            <a:rPr lang="hy-AM" sz="900" dirty="0" smtClean="0">
              <a:solidFill>
                <a:srgbClr val="002060"/>
              </a:solidFill>
              <a:latin typeface="GHEA Grapalat" panose="02000506050000020003" pitchFamily="50" charset="0"/>
            </a:rPr>
            <a:t>թ․ արժութային շոկ</a:t>
          </a:r>
          <a:endParaRPr lang="en-US" sz="900" dirty="0">
            <a:solidFill>
              <a:srgbClr val="002060"/>
            </a:solidFill>
            <a:latin typeface="GHEA Grapalat" panose="02000506050000020003" pitchFamily="50" charset="0"/>
          </a:endParaRPr>
        </a:p>
      </cdr:txBody>
    </cdr:sp>
  </cdr:relSizeAnchor>
  <cdr:relSizeAnchor xmlns:cdr="http://schemas.openxmlformats.org/drawingml/2006/chartDrawing">
    <cdr:from>
      <cdr:x>0.54778</cdr:x>
      <cdr:y>0.11813</cdr:y>
    </cdr:from>
    <cdr:to>
      <cdr:x>0.6397</cdr:x>
      <cdr:y>0.28584</cdr:y>
    </cdr:to>
    <cdr:cxnSp macro="">
      <cdr:nvCxnSpPr>
        <cdr:cNvPr id="6" name="Straight Arrow Connector 5"/>
        <cdr:cNvCxnSpPr>
          <a:stCxn xmlns:a="http://schemas.openxmlformats.org/drawingml/2006/main" id="5" idx="2"/>
        </cdr:cNvCxnSpPr>
      </cdr:nvCxnSpPr>
      <cdr:spPr>
        <a:xfrm xmlns:a="http://schemas.openxmlformats.org/drawingml/2006/main">
          <a:off x="3026100" y="397769"/>
          <a:ext cx="507773" cy="5647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0.68563</cdr:x>
      <cdr:y>0.05236</cdr:y>
    </cdr:from>
    <cdr:to>
      <cdr:x>0.91124</cdr:x>
      <cdr:y>0.19092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787612" y="176316"/>
          <a:ext cx="1246342" cy="46654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70C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 smtClean="0">
              <a:solidFill>
                <a:srgbClr val="002060"/>
              </a:solidFill>
              <a:latin typeface="GHEA Grapalat" panose="02000506050000020003" pitchFamily="50" charset="0"/>
            </a:rPr>
            <a:t>2</a:t>
          </a:r>
          <a:r>
            <a:rPr lang="hy-AM" sz="900" dirty="0" smtClean="0">
              <a:solidFill>
                <a:srgbClr val="002060"/>
              </a:solidFill>
              <a:latin typeface="GHEA Grapalat" panose="02000506050000020003" pitchFamily="50" charset="0"/>
            </a:rPr>
            <a:t>020թ, </a:t>
          </a:r>
          <a:r>
            <a:rPr lang="hy-AM" sz="900" dirty="0" err="1" smtClean="0">
              <a:solidFill>
                <a:srgbClr val="002060"/>
              </a:solidFill>
              <a:latin typeface="GHEA Grapalat" panose="02000506050000020003" pitchFamily="50" charset="0"/>
            </a:rPr>
            <a:t>կորոնավիրուս</a:t>
          </a:r>
          <a:r>
            <a:rPr lang="hy-AM" sz="900" dirty="0" smtClean="0">
              <a:solidFill>
                <a:srgbClr val="002060"/>
              </a:solidFill>
              <a:latin typeface="GHEA Grapalat" panose="02000506050000020003" pitchFamily="50" charset="0"/>
            </a:rPr>
            <a:t> </a:t>
          </a:r>
          <a:r>
            <a:rPr lang="hy-AM" sz="900" dirty="0" err="1" smtClean="0">
              <a:solidFill>
                <a:srgbClr val="002060"/>
              </a:solidFill>
              <a:latin typeface="GHEA Grapalat" panose="02000506050000020003" pitchFamily="50" charset="0"/>
            </a:rPr>
            <a:t>եւ</a:t>
          </a:r>
          <a:r>
            <a:rPr lang="hy-AM" sz="900" dirty="0" smtClean="0">
              <a:solidFill>
                <a:srgbClr val="002060"/>
              </a:solidFill>
              <a:latin typeface="GHEA Grapalat" panose="02000506050000020003" pitchFamily="50" charset="0"/>
            </a:rPr>
            <a:t> պատերազմ</a:t>
          </a:r>
          <a:endParaRPr lang="en-US" sz="900" dirty="0">
            <a:solidFill>
              <a:srgbClr val="002060"/>
            </a:solidFill>
            <a:latin typeface="GHEA Grapalat" panose="02000506050000020003" pitchFamily="50" charset="0"/>
          </a:endParaRPr>
        </a:p>
      </cdr:txBody>
    </cdr:sp>
  </cdr:relSizeAnchor>
  <cdr:relSizeAnchor xmlns:cdr="http://schemas.openxmlformats.org/drawingml/2006/chartDrawing">
    <cdr:from>
      <cdr:x>0.79844</cdr:x>
      <cdr:y>0.19092</cdr:y>
    </cdr:from>
    <cdr:to>
      <cdr:x>0.91124</cdr:x>
      <cdr:y>0.32545</cdr:y>
    </cdr:to>
    <cdr:cxnSp macro="">
      <cdr:nvCxnSpPr>
        <cdr:cNvPr id="10" name="Straight Arrow Connector 9"/>
        <cdr:cNvCxnSpPr>
          <a:stCxn xmlns:a="http://schemas.openxmlformats.org/drawingml/2006/main" id="9" idx="2"/>
        </cdr:cNvCxnSpPr>
      </cdr:nvCxnSpPr>
      <cdr:spPr>
        <a:xfrm xmlns:a="http://schemas.openxmlformats.org/drawingml/2006/main">
          <a:off x="4410793" y="642868"/>
          <a:ext cx="623161" cy="4529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3" cy="4957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64" y="0"/>
            <a:ext cx="2946443" cy="4957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AF820-44CC-455C-B6AF-42DADE7C46A5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515"/>
            <a:ext cx="2946443" cy="495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64" y="9378515"/>
            <a:ext cx="2946443" cy="495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CF4A4-EC96-41F6-BDC8-1919B7412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6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42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42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490CDA5-03D3-4A42-A8A0-02E4D519BBF7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5426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5426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BC5C7DC-BDB7-419F-88CC-BB2EE4827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47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C4745-2F24-4DB6-8AA6-1E72FB90BD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7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C4745-2F24-4DB6-8AA6-1E72FB90BD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0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C4745-2F24-4DB6-8AA6-1E72FB90BD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18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y-AM" dirty="0" smtClean="0"/>
              <a:t>Նախորդ</a:t>
            </a:r>
            <a:r>
              <a:rPr lang="hy-AM" baseline="0" dirty="0" smtClean="0"/>
              <a:t> տարիներին տեղի ունեցած </a:t>
            </a:r>
            <a:r>
              <a:rPr lang="hy-AM" baseline="0" dirty="0" err="1" smtClean="0"/>
              <a:t>շոկերի</a:t>
            </a:r>
            <a:r>
              <a:rPr lang="hy-AM" baseline="0" dirty="0" smtClean="0"/>
              <a:t> </a:t>
            </a:r>
            <a:r>
              <a:rPr lang="hy-AM" baseline="0" dirty="0" err="1" smtClean="0"/>
              <a:t>հետեւանքով</a:t>
            </a:r>
            <a:r>
              <a:rPr lang="hy-AM" baseline="0" dirty="0" smtClean="0"/>
              <a:t> </a:t>
            </a:r>
            <a:r>
              <a:rPr lang="en-US" baseline="0" dirty="0" smtClean="0"/>
              <a:t>(</a:t>
            </a:r>
            <a:r>
              <a:rPr lang="hy-AM" baseline="0" dirty="0" err="1" smtClean="0"/>
              <a:t>կորոնավիրուս</a:t>
            </a:r>
            <a:r>
              <a:rPr lang="hy-AM" baseline="0" dirty="0" smtClean="0"/>
              <a:t> </a:t>
            </a:r>
            <a:r>
              <a:rPr lang="hy-AM" baseline="0" dirty="0" err="1" smtClean="0"/>
              <a:t>եւ</a:t>
            </a:r>
            <a:r>
              <a:rPr lang="hy-AM" baseline="0" dirty="0" smtClean="0"/>
              <a:t> պատերազմ</a:t>
            </a:r>
            <a:r>
              <a:rPr lang="en-US" baseline="0" dirty="0" smtClean="0"/>
              <a:t>)</a:t>
            </a:r>
            <a:r>
              <a:rPr lang="hy-AM" baseline="0" dirty="0" smtClean="0"/>
              <a:t> </a:t>
            </a:r>
            <a:r>
              <a:rPr lang="hy-AM" baseline="0" dirty="0" err="1" smtClean="0"/>
              <a:t>արձանագարված</a:t>
            </a:r>
            <a:r>
              <a:rPr lang="hy-AM" baseline="0" dirty="0" smtClean="0"/>
              <a:t> վարկերի աճի տեմպի նվազման միտումները դադարել են,, </a:t>
            </a:r>
            <a:r>
              <a:rPr lang="hy-AM" baseline="0" dirty="0" err="1" smtClean="0"/>
              <a:t>եւ</a:t>
            </a:r>
            <a:r>
              <a:rPr lang="hy-AM" baseline="0" dirty="0" smtClean="0"/>
              <a:t> </a:t>
            </a:r>
            <a:r>
              <a:rPr lang="hy-AM" baseline="0" dirty="0" err="1" smtClean="0"/>
              <a:t>նշվարվում</a:t>
            </a:r>
            <a:r>
              <a:rPr lang="hy-AM" baseline="0" dirty="0" smtClean="0"/>
              <a:t> է </a:t>
            </a:r>
            <a:r>
              <a:rPr lang="hy-AM" baseline="0" dirty="0" err="1" smtClean="0"/>
              <a:t>վերկերի</a:t>
            </a:r>
            <a:r>
              <a:rPr lang="hy-AM" baseline="0" dirty="0" smtClean="0"/>
              <a:t> բնականոն աճի տեմպերի վերականգնման նախանշաններ, որը մասնավորապես արտահայտվել է բոլոր ուղղություններով։</a:t>
            </a:r>
          </a:p>
          <a:p>
            <a:endParaRPr lang="hy-AM" baseline="0" dirty="0" smtClean="0"/>
          </a:p>
          <a:p>
            <a:r>
              <a:rPr lang="hy-AM" baseline="0" dirty="0" smtClean="0"/>
              <a:t>Տնային տնտեսությունների դեպքում աճի տեմպի բարելավումը սպառողական </a:t>
            </a:r>
            <a:r>
              <a:rPr lang="hy-AM" baseline="0" dirty="0" err="1" smtClean="0"/>
              <a:t>պորտֆելի</a:t>
            </a:r>
            <a:r>
              <a:rPr lang="hy-AM" baseline="0" dirty="0" smtClean="0"/>
              <a:t> դինամիկայի հաշվին է։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5C7DC-BDB7-419F-88CC-BB2EE482797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47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y-AM" dirty="0" smtClean="0"/>
              <a:t>Վարկավորման հոսքերի դեպքում </a:t>
            </a:r>
            <a:r>
              <a:rPr lang="hy-AM" dirty="0" err="1" smtClean="0"/>
              <a:t>եւս</a:t>
            </a:r>
            <a:r>
              <a:rPr lang="hy-AM" dirty="0" smtClean="0"/>
              <a:t> </a:t>
            </a:r>
            <a:r>
              <a:rPr lang="en-US" dirty="0" smtClean="0"/>
              <a:t>V</a:t>
            </a:r>
            <a:r>
              <a:rPr lang="hy-AM" dirty="0" smtClean="0"/>
              <a:t>-</a:t>
            </a:r>
            <a:r>
              <a:rPr lang="hy-AM" dirty="0" err="1" smtClean="0"/>
              <a:t>աձեւ</a:t>
            </a:r>
            <a:r>
              <a:rPr lang="hy-AM" dirty="0" smtClean="0"/>
              <a:t> զարգացումը տեսանելի է, ընդ որում, այդ  </a:t>
            </a:r>
            <a:r>
              <a:rPr lang="en-US" dirty="0" smtClean="0"/>
              <a:t>turning point-</a:t>
            </a:r>
            <a:r>
              <a:rPr lang="hy-AM" dirty="0" smtClean="0"/>
              <a:t>ը սկսվել էր ավելի վաղ, քան թե տեսանելի է </a:t>
            </a:r>
            <a:r>
              <a:rPr lang="en-US" dirty="0" smtClean="0"/>
              <a:t>stock</a:t>
            </a:r>
            <a:r>
              <a:rPr lang="hy-AM" dirty="0" smtClean="0"/>
              <a:t>-</a:t>
            </a:r>
            <a:r>
              <a:rPr lang="hy-AM" dirty="0" err="1" smtClean="0"/>
              <a:t>երի</a:t>
            </a:r>
            <a:r>
              <a:rPr lang="hy-AM" dirty="0" smtClean="0"/>
              <a:t> դեպքում, ընդ</a:t>
            </a:r>
            <a:r>
              <a:rPr lang="hy-AM" baseline="0" dirty="0" smtClean="0"/>
              <a:t> որում այդ տարբերությունը մոտ 2 եռամսյակ է։</a:t>
            </a:r>
          </a:p>
          <a:p>
            <a:endParaRPr lang="hy-AM" baseline="0" dirty="0" smtClean="0"/>
          </a:p>
          <a:p>
            <a:r>
              <a:rPr lang="hy-AM" baseline="0" dirty="0" smtClean="0"/>
              <a:t>Սպառողական </a:t>
            </a:r>
            <a:r>
              <a:rPr lang="hy-AM" baseline="0" dirty="0" err="1" smtClean="0"/>
              <a:t>վարեկրի</a:t>
            </a:r>
            <a:r>
              <a:rPr lang="hy-AM" baseline="0" dirty="0" smtClean="0"/>
              <a:t> դեպքում հոսքի աճը դրական է, սակայն </a:t>
            </a:r>
            <a:r>
              <a:rPr lang="hy-AM" baseline="0" dirty="0" err="1" smtClean="0"/>
              <a:t>պաշարային</a:t>
            </a:r>
            <a:r>
              <a:rPr lang="hy-AM" baseline="0" dirty="0" smtClean="0"/>
              <a:t> ցուցանիշը </a:t>
            </a:r>
            <a:r>
              <a:rPr lang="hy-AM" baseline="0" dirty="0" err="1" smtClean="0"/>
              <a:t>դեռեւս</a:t>
            </a:r>
            <a:r>
              <a:rPr lang="hy-AM" baseline="0" dirty="0" smtClean="0"/>
              <a:t> նվազում է։ Նմանատիպ միտումների պահպանման պարագայում ակնկալվում է որ հետագա եռամսյակների ընթացքում </a:t>
            </a:r>
            <a:r>
              <a:rPr lang="hy-AM" baseline="0" dirty="0" err="1" smtClean="0"/>
              <a:t>պաշարային</a:t>
            </a:r>
            <a:r>
              <a:rPr lang="hy-AM" baseline="0" dirty="0" smtClean="0"/>
              <a:t> ցուցանիշի աճի տեմպը կլինի դրական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5C7DC-BDB7-419F-88CC-BB2EE482797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884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y-AM" dirty="0" smtClean="0"/>
              <a:t>Չաշխատող</a:t>
            </a:r>
            <a:r>
              <a:rPr lang="hy-AM" baseline="0" dirty="0" smtClean="0"/>
              <a:t> վարկերի կշիռը գտնվում է </a:t>
            </a:r>
            <a:r>
              <a:rPr lang="hy-AM" baseline="0" dirty="0" err="1" smtClean="0"/>
              <a:t>դիտարկվող</a:t>
            </a:r>
            <a:r>
              <a:rPr lang="hy-AM" baseline="0" dirty="0" smtClean="0"/>
              <a:t> ժամանակահատվածի </a:t>
            </a:r>
            <a:r>
              <a:rPr lang="hy-AM" baseline="0" dirty="0" err="1" smtClean="0"/>
              <a:t>նվազագույնին</a:t>
            </a:r>
            <a:r>
              <a:rPr lang="hy-AM" baseline="0" dirty="0" smtClean="0"/>
              <a:t> մոտ մակարդակում։ Փոքր-ինչ աճը պայմանավորված է մեկ բանկի՝ </a:t>
            </a:r>
            <a:r>
              <a:rPr lang="hy-AM" baseline="0" dirty="0" err="1" smtClean="0"/>
              <a:t>հսկվող</a:t>
            </a:r>
            <a:r>
              <a:rPr lang="hy-AM" baseline="0" dirty="0" smtClean="0"/>
              <a:t> կատեգորիայի կտրուկ աճով, ինչը սակայն մասհանումների </a:t>
            </a:r>
            <a:r>
              <a:rPr lang="hy-AM" baseline="0" dirty="0" err="1" smtClean="0"/>
              <a:t>ցուցանիշանիշի</a:t>
            </a:r>
            <a:r>
              <a:rPr lang="hy-AM" baseline="0" dirty="0" smtClean="0"/>
              <a:t> միտումների վրա չի ազդել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5C7DC-BDB7-419F-88CC-BB2EE482797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740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5C7DC-BDB7-419F-88CC-BB2EE482797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224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y-AM" dirty="0" err="1" smtClean="0"/>
              <a:t>Դիտարկվող</a:t>
            </a:r>
            <a:r>
              <a:rPr lang="hy-AM" baseline="0" dirty="0" smtClean="0"/>
              <a:t> ժամանակահատվածում արձանագրվել է զուտ մասհանումների նվազում, ինչը հիմնականում հատուկ պահուստի հաշվին է եղել, այսինքն, մի կողմից գործող վարկերի վատացման միտումների թուլացում, մյուս կողմից արդեն </a:t>
            </a:r>
            <a:r>
              <a:rPr lang="hy-AM" baseline="0" dirty="0" err="1" smtClean="0"/>
              <a:t>վատացած</a:t>
            </a:r>
            <a:r>
              <a:rPr lang="hy-AM" baseline="0" dirty="0" smtClean="0"/>
              <a:t> վարկերի որակի լավացում։</a:t>
            </a:r>
            <a:endParaRPr lang="hy-AM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5C7DC-BDB7-419F-88CC-BB2EE482797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807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5C7DC-BDB7-419F-88CC-BB2EE482797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089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y-AM" dirty="0" smtClean="0"/>
              <a:t>Աղբյուրը՝ ԴԻՖ, արտարժութային ավանդները՝ </a:t>
            </a:r>
            <a:r>
              <a:rPr lang="hy-AM" dirty="0" err="1" smtClean="0"/>
              <a:t>ֆիքսված</a:t>
            </a:r>
            <a:r>
              <a:rPr lang="hy-AM" dirty="0" smtClean="0"/>
              <a:t> փոխարժեքով</a:t>
            </a:r>
          </a:p>
          <a:p>
            <a:endParaRPr lang="hy-AM" dirty="0" smtClean="0"/>
          </a:p>
          <a:p>
            <a:r>
              <a:rPr lang="hy-AM" dirty="0" smtClean="0"/>
              <a:t>2-րդ գրաֆիկը ճշտել </a:t>
            </a:r>
            <a:r>
              <a:rPr lang="hy-AM" dirty="0" err="1" smtClean="0"/>
              <a:t>Կարենից</a:t>
            </a:r>
            <a:endParaRPr lang="hy-AM" dirty="0" smtClean="0"/>
          </a:p>
          <a:p>
            <a:endParaRPr lang="hy-AM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5C7DC-BDB7-419F-88CC-BB2EE482797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175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E225-F268-41B3-BBF6-A6B7E48883ED}" type="datetime1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75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D1C4-A3DA-4A82-A617-FAD506235591}" type="datetime1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66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6AA8-F404-4242-BFBD-CC10F5C3A935}" type="datetime1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03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09A7-2266-447C-90B6-6F9CFBE9357A}" type="datetime1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19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B1AA-59DE-4BF8-924D-EC76FFFE1D81}" type="datetime1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AB5D7-9492-47F1-802C-70901FDA931B}" type="datetime1">
              <a:rPr lang="en-GB" smtClean="0"/>
              <a:t>25/04/2022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10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77B1-A5F9-471F-A4F0-A3467841B565}" type="datetime1">
              <a:rPr lang="en-GB" smtClean="0"/>
              <a:t>25/04/2022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66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7CA8-6C45-4159-B377-E9429C43031D}" type="datetime1">
              <a:rPr lang="en-GB" smtClean="0"/>
              <a:t>25/04/2022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04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C47C-5B3B-4851-8714-05F1D5BC84F4}" type="datetime1">
              <a:rPr lang="en-GB" smtClean="0"/>
              <a:t>25/04/2022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90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1210-E0B4-4518-89FC-0DE152AF306F}" type="datetime1">
              <a:rPr lang="en-GB" smtClean="0"/>
              <a:t>25/04/2022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9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A5BC-CDAB-4EBB-BD5D-3746A9C0DD1C}" type="datetime1">
              <a:rPr lang="en-GB" smtClean="0"/>
              <a:t>25/04/2022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95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9A139-FFF2-42FA-9105-91C0BA20FD1F}" type="datetime1">
              <a:rPr lang="en-GB" smtClean="0"/>
              <a:t>25/04/2022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F1CFA-19AC-470E-8F4E-485BDBFB3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60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199" b="91224" l="8199" r="89954">
                        <a14:foregroundMark x1="19515" y1="20901" x2="20323" y2="20901"/>
                        <a14:foregroundMark x1="79908" y1="38915" x2="79908" y2="38915"/>
                        <a14:foregroundMark x1="15358" y1="69861" x2="15358" y2="69861"/>
                        <a14:foregroundMark x1="46882" y1="54503" x2="46882" y2="54503"/>
                        <a14:foregroundMark x1="66397" y1="32564" x2="66397" y2="32564"/>
                        <a14:foregroundMark x1="64781" y1="13510" x2="64781" y2="13510"/>
                        <a14:foregroundMark x1="58430" y1="34411" x2="58430" y2="34411"/>
                        <a14:foregroundMark x1="50231" y1="50231" x2="50231" y2="50231"/>
                        <a14:foregroundMark x1="50231" y1="42379" x2="50231" y2="42379"/>
                        <a14:foregroundMark x1="40762" y1="40993" x2="40762" y2="40993"/>
                        <a14:foregroundMark x1="62125" y1="51617" x2="62125" y2="51617"/>
                        <a14:foregroundMark x1="8199" y1="63395" x2="8199" y2="63395"/>
                        <a14:foregroundMark x1="78291" y1="79792" x2="78291" y2="79792"/>
                        <a14:foregroundMark x1="81178" y1="91339" x2="81178" y2="91339"/>
                        <a14:foregroundMark x1="65820" y1="8199" x2="65820" y2="8199"/>
                        <a14:foregroundMark x1="86028" y1="61663" x2="86028" y2="61663"/>
                        <a14:foregroundMark x1="88915" y1="61201" x2="88915" y2="6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39" y="639888"/>
            <a:ext cx="887760" cy="8877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158750">
            <a:bevelT w="139700"/>
            <a:bevelB w="171450"/>
          </a:sp3d>
        </p:spPr>
      </p:pic>
      <p:sp>
        <p:nvSpPr>
          <p:cNvPr id="6" name="object 2"/>
          <p:cNvSpPr txBox="1">
            <a:spLocks/>
          </p:cNvSpPr>
          <p:nvPr/>
        </p:nvSpPr>
        <p:spPr>
          <a:xfrm>
            <a:off x="1767810" y="2339436"/>
            <a:ext cx="9465733" cy="1115578"/>
          </a:xfrm>
          <a:prstGeom prst="rect">
            <a:avLst/>
          </a:prstGeom>
        </p:spPr>
        <p:txBody>
          <a:bodyPr vert="horz" wrap="square" lIns="0" tIns="7509" rIns="0" bIns="0" numCol="1" rtlCol="0" anchor="t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257" algn="l">
              <a:spcBef>
                <a:spcPts val="59"/>
              </a:spcBef>
            </a:pPr>
            <a:r>
              <a:rPr lang="hy-AM" sz="4000" b="1" spc="94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ՖԻՆԱՆՍԱԿԱՆ ԿԱՅՈՒՆՈՒԹՅԱՆ ՀԻՄՆԱԿԱՆ ՑՈՒՑԱՆԻՇՆԵՐԸ</a:t>
            </a:r>
            <a:endParaRPr lang="hy-AM" sz="4000" b="1" spc="143" dirty="0">
              <a:solidFill>
                <a:schemeClr val="tx1">
                  <a:lumMod val="85000"/>
                  <a:lumOff val="15000"/>
                </a:schemeClr>
              </a:solidFill>
              <a:latin typeface="GHEA Grapalat" panose="02000506050000020003" pitchFamily="50" charset="0"/>
              <a:cs typeface="Lucida Sans Unicode"/>
            </a:endParaRPr>
          </a:p>
        </p:txBody>
      </p:sp>
      <p:sp>
        <p:nvSpPr>
          <p:cNvPr id="7" name="object 2"/>
          <p:cNvSpPr txBox="1">
            <a:spLocks/>
          </p:cNvSpPr>
          <p:nvPr/>
        </p:nvSpPr>
        <p:spPr>
          <a:xfrm>
            <a:off x="1487824" y="886077"/>
            <a:ext cx="9465733" cy="783179"/>
          </a:xfrm>
          <a:prstGeom prst="rect">
            <a:avLst/>
          </a:prstGeom>
        </p:spPr>
        <p:txBody>
          <a:bodyPr vert="horz" wrap="square" lIns="0" tIns="7509" rIns="0" bIns="0" numCol="1" rtlCol="0" anchor="t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257">
              <a:spcBef>
                <a:spcPts val="59"/>
              </a:spcBef>
            </a:pPr>
            <a:r>
              <a:rPr lang="hy-AM" sz="2800" b="1" spc="94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ՀԱՅԱՍՏԱՆԻ ՀԱՆՐԱՊԵՏՈՒԹՅԱՆ ԿԵՆՏՐՈՆԱԿԱՆ ԲԱՆԿ</a:t>
            </a:r>
            <a:endParaRPr lang="hy-AM" sz="2800" b="1" spc="143" dirty="0">
              <a:solidFill>
                <a:schemeClr val="tx1">
                  <a:lumMod val="85000"/>
                  <a:lumOff val="15000"/>
                </a:schemeClr>
              </a:solidFill>
              <a:latin typeface="GHEA Grapalat" panose="02000506050000020003" pitchFamily="50" charset="0"/>
              <a:cs typeface="Lucida Sans Unicode"/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1767810" y="5615461"/>
            <a:ext cx="4452881" cy="395381"/>
          </a:xfrm>
          <a:prstGeom prst="rect">
            <a:avLst/>
          </a:prstGeom>
        </p:spPr>
        <p:txBody>
          <a:bodyPr vert="horz" wrap="square" lIns="0" tIns="7509" rIns="0" bIns="0" numCol="1" rtlCol="0" anchor="t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257" algn="l">
              <a:spcBef>
                <a:spcPts val="59"/>
              </a:spcBef>
            </a:pPr>
            <a:r>
              <a:rPr lang="hy-AM" sz="2800" b="1" spc="94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202</a:t>
            </a:r>
            <a:r>
              <a:rPr lang="en-US" sz="2800" b="1" spc="94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2</a:t>
            </a:r>
            <a:r>
              <a:rPr lang="hy-AM" sz="2800" b="1" spc="94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թ</a:t>
            </a:r>
            <a:r>
              <a:rPr lang="en-US" sz="2800" b="1" spc="94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. 1</a:t>
            </a:r>
            <a:r>
              <a:rPr lang="hy-AM" sz="2800" b="1" spc="94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-ին եռամսյակ</a:t>
            </a:r>
            <a:endParaRPr lang="hy-AM" sz="2800" b="1" spc="143" dirty="0">
              <a:solidFill>
                <a:schemeClr val="tx1">
                  <a:lumMod val="85000"/>
                  <a:lumOff val="15000"/>
                </a:schemeClr>
              </a:solidFill>
              <a:latin typeface="GHEA Grapalat" panose="02000506050000020003" pitchFamily="50" charset="0"/>
              <a:cs typeface="Lucida Sans Unicod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5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067"/>
          </a:xfrm>
        </p:spPr>
        <p:txBody>
          <a:bodyPr>
            <a:normAutofit/>
          </a:bodyPr>
          <a:lstStyle/>
          <a:p>
            <a:r>
              <a:rPr lang="hy-AM" sz="32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Ավանդներ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43897" y="1192192"/>
            <a:ext cx="10409903" cy="0"/>
          </a:xfrm>
          <a:prstGeom prst="line">
            <a:avLst/>
          </a:prstGeom>
          <a:ln w="73025" cmpd="tri">
            <a:solidFill>
              <a:srgbClr val="7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08175" y="1280415"/>
            <a:ext cx="5045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y-AM" i="1" dirty="0" smtClean="0">
                <a:solidFill>
                  <a:schemeClr val="accent5"/>
                </a:solidFill>
                <a:latin typeface="GHEA Grapalat" panose="02000506050000020003" pitchFamily="50" charset="0"/>
              </a:rPr>
              <a:t>Տնային տնտեսությունների և իրավաբանական անձանց ավանդների 12-ամսյա աճի տեմպերը</a:t>
            </a:r>
            <a:endParaRPr lang="en-US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10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891046" y="1323651"/>
            <a:ext cx="5140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y-AM" i="1" dirty="0" smtClean="0">
                <a:solidFill>
                  <a:srgbClr val="0070C0"/>
                </a:solidFill>
                <a:latin typeface="GHEA Grapalat" panose="02000506050000020003" pitchFamily="50" charset="0"/>
              </a:rPr>
              <a:t>Ընդհանուր ավանդների և ըստ արժույթի ավանդների 12-ամսյա աճի տեմպերը</a:t>
            </a:r>
            <a:endParaRPr lang="en-US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2" y="5791757"/>
            <a:ext cx="493100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2022թ․ մարտի դրությամբ ընդհանուր ավանդների 12-ամսյա աճի տեմպերը </a:t>
            </a:r>
            <a:r>
              <a:rPr lang="hy-AM" sz="1200" dirty="0" err="1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տարեվերջի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համեմատ գրեթե չեն փոխվել։</a:t>
            </a:r>
            <a:endParaRPr lang="hy-AM" sz="12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660706884"/>
              </p:ext>
            </p:extLst>
          </p:nvPr>
        </p:nvGraphicFramePr>
        <p:xfrm>
          <a:off x="891046" y="1803635"/>
          <a:ext cx="5140297" cy="3761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308175" y="5791757"/>
            <a:ext cx="5045625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Ընդհանուր ավանդների աճը հիմնականում պայմանավորված է տնային տնտեսությունների ավանդների աճով։</a:t>
            </a:r>
            <a:endParaRPr lang="hy-AM" sz="12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207567453"/>
              </p:ext>
            </p:extLst>
          </p:nvPr>
        </p:nvGraphicFramePr>
        <p:xfrm>
          <a:off x="6308175" y="1803634"/>
          <a:ext cx="5140297" cy="3761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7081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28580" y="5153787"/>
            <a:ext cx="538348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2022թ․ 1-ին եռամսյակի դրությամբ գնահատված վարկեր/ՀՆԱ ցուցանիշը շարունակում է ցածր մնալ իր երկարաժամկետ </a:t>
            </a:r>
            <a:r>
              <a:rPr lang="hy-AM" sz="1200" dirty="0" err="1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տրենդից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։</a:t>
            </a:r>
            <a:endParaRPr lang="hy-AM" sz="12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1891" y="6439909"/>
            <a:ext cx="789709" cy="365125"/>
          </a:xfrm>
        </p:spPr>
        <p:txBody>
          <a:bodyPr/>
          <a:lstStyle/>
          <a:p>
            <a:pPr algn="l"/>
            <a:fld id="{3F8CACE8-3B6C-43D1-9224-414470FF081A}" type="slidenum">
              <a:rPr lang="en-US" sz="1600" smtClean="0"/>
              <a:pPr algn="l"/>
              <a:t>11</a:t>
            </a:fld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928580" y="1206482"/>
            <a:ext cx="5383480" cy="3593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y-AM" sz="1400" i="1" spc="94" dirty="0">
                <a:solidFill>
                  <a:schemeClr val="accent5"/>
                </a:solidFill>
                <a:latin typeface="GHEA Grapalat" panose="02000506050000020003" pitchFamily="50" charset="0"/>
                <a:cs typeface="Lucida Sans Unicode"/>
              </a:rPr>
              <a:t>Վարկեր/ՀՆԱ ցուցանիշը և դրա երկարաժամկետ </a:t>
            </a:r>
            <a:r>
              <a:rPr lang="hy-AM" sz="1400" i="1" spc="94" dirty="0" err="1" smtClean="0">
                <a:solidFill>
                  <a:schemeClr val="accent5"/>
                </a:solidFill>
                <a:latin typeface="GHEA Grapalat" panose="02000506050000020003" pitchFamily="50" charset="0"/>
                <a:cs typeface="Lucida Sans Unicode"/>
              </a:rPr>
              <a:t>տրենդը</a:t>
            </a:r>
            <a:r>
              <a:rPr lang="hy-AM" sz="1400" i="1" spc="94" dirty="0" smtClean="0">
                <a:solidFill>
                  <a:schemeClr val="accent5"/>
                </a:solidFill>
                <a:latin typeface="GHEA Grapalat" panose="02000506050000020003" pitchFamily="50" charset="0"/>
                <a:cs typeface="Lucida Sans Unicode"/>
              </a:rPr>
              <a:t>*</a:t>
            </a:r>
            <a:endParaRPr lang="hy-AM" sz="1400" i="1" spc="143" dirty="0">
              <a:solidFill>
                <a:schemeClr val="accent5"/>
              </a:solidFill>
              <a:latin typeface="GHEA Grapalat" panose="02000506050000020003" pitchFamily="50" charset="0"/>
              <a:cs typeface="Lucida Sans Unicode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51045" y="5153787"/>
            <a:ext cx="538348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Չնայած 2022թ․ 1-ին եռամսյակի համար գնահատված Ֆինանսական </a:t>
            </a:r>
            <a:r>
              <a:rPr lang="hy-AM" sz="1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ցիկլի 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ինդեքսը աճել </a:t>
            </a:r>
            <a:r>
              <a:rPr lang="hy-AM" sz="120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և մոտեցել 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է իր մեդիան արժեքին, այդուհանդերձ այդ աճը շարունակում է մեծապես պայմանավորված լինել հիպոտեկային վարկերի և անշարժ գույքի շուկայի զարգացումներով։ Առանց այդ գործոնների ՖՑԻ աճը ավելի փոքր է և պայմանավորված է վարկավորման շուկայի ակտիվացմամբ։</a:t>
            </a:r>
            <a:endParaRPr lang="hy-AM" sz="12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51045" y="1178962"/>
            <a:ext cx="5383480" cy="3593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y-AM" sz="1400" i="1" spc="94" dirty="0" smtClean="0">
                <a:solidFill>
                  <a:schemeClr val="accent5"/>
                </a:solidFill>
                <a:latin typeface="GHEA Grapalat" panose="02000506050000020003" pitchFamily="50" charset="0"/>
                <a:cs typeface="Lucida Sans Unicode"/>
              </a:rPr>
              <a:t>Ֆինանսական ցիկլի ինդեքսը*</a:t>
            </a:r>
            <a:endParaRPr lang="hy-AM" sz="1400" i="1" spc="143" dirty="0">
              <a:solidFill>
                <a:schemeClr val="accent5"/>
              </a:solidFill>
              <a:latin typeface="GHEA Grapalat" panose="02000506050000020003" pitchFamily="50" charset="0"/>
              <a:cs typeface="Lucida Sans Unicode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928581" y="232777"/>
            <a:ext cx="10515600" cy="827067"/>
          </a:xfrm>
        </p:spPr>
        <p:txBody>
          <a:bodyPr>
            <a:normAutofit/>
          </a:bodyPr>
          <a:lstStyle/>
          <a:p>
            <a:r>
              <a:rPr lang="hy-AM" sz="32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Վարկային ցիկլ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928581" y="1110725"/>
            <a:ext cx="10409903" cy="0"/>
          </a:xfrm>
          <a:prstGeom prst="line">
            <a:avLst/>
          </a:prstGeom>
          <a:ln w="73025" cmpd="tri">
            <a:solidFill>
              <a:srgbClr val="7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2864444367"/>
              </p:ext>
            </p:extLst>
          </p:nvPr>
        </p:nvGraphicFramePr>
        <p:xfrm>
          <a:off x="6410227" y="1694982"/>
          <a:ext cx="5524298" cy="3367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60584575"/>
              </p:ext>
            </p:extLst>
          </p:nvPr>
        </p:nvGraphicFramePr>
        <p:xfrm>
          <a:off x="976745" y="1694982"/>
          <a:ext cx="5335315" cy="3367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Rectangle 18"/>
          <p:cNvSpPr/>
          <p:nvPr/>
        </p:nvSpPr>
        <p:spPr>
          <a:xfrm>
            <a:off x="976745" y="6209076"/>
            <a:ext cx="5383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8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*Այս ցուցանիշի 2022թ․1-ին եռամսյակի արժեքները հիմնված են դրանց հիմքում ընկած ցուցանիշների </a:t>
            </a:r>
            <a:r>
              <a:rPr lang="en-US" sz="8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(</a:t>
            </a:r>
            <a:r>
              <a:rPr lang="hy-AM" sz="8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ՀՆԱ, վարկեր և այլն</a:t>
            </a:r>
            <a:r>
              <a:rPr lang="en-US" sz="8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)</a:t>
            </a:r>
            <a:r>
              <a:rPr lang="hy-AM" sz="800" i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գնահատականների վրա, և ապագայում փաստացի տվյալների ստացման արդյունքում կարող են որոշակի փոփոխություն կրել</a:t>
            </a:r>
            <a:endParaRPr lang="hy-AM" sz="800" i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34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1891" y="145144"/>
            <a:ext cx="10811823" cy="742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57"/>
            <a:r>
              <a:rPr lang="hy-AM" sz="2800" b="1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ՀԻՄՆԱԿԱՆ ԶԱՐԳԱՑՈՒՄՆԵՐ</a:t>
            </a:r>
            <a:endParaRPr lang="hy-AM" sz="2800" b="1" spc="200" dirty="0">
              <a:solidFill>
                <a:schemeClr val="tx1">
                  <a:lumMod val="75000"/>
                  <a:lumOff val="25000"/>
                </a:schemeClr>
              </a:solidFill>
              <a:latin typeface="GHEA Grapalat" panose="02000506050000020003" pitchFamily="50" charset="0"/>
              <a:cs typeface="Lucida Sans Unicod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1889" y="2087547"/>
            <a:ext cx="10806546" cy="313470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hy-AM" sz="2000" b="1" spc="94" dirty="0" smtClean="0">
                <a:solidFill>
                  <a:srgbClr val="0070C0"/>
                </a:solidFill>
                <a:latin typeface="GHEA Grapalat" panose="02000506050000020003" pitchFamily="50" charset="0"/>
                <a:cs typeface="Lucida Sans Unicode"/>
              </a:rPr>
              <a:t>Վարկավորման շուկայում առկա են աճի միտումներ, մասնավորապես,</a:t>
            </a:r>
            <a:endParaRPr lang="hy-AM" sz="1000" spc="94" dirty="0" smtClean="0">
              <a:solidFill>
                <a:srgbClr val="0070C0"/>
              </a:solidFill>
              <a:latin typeface="GHEA Grapalat" panose="02000506050000020003" pitchFamily="50" charset="0"/>
              <a:cs typeface="Lucida Sans Unicode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y-AM" sz="1600" spc="94" dirty="0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Նոր տրամադրվող վարկերի ծավալները վարկավորման բոլոր ոլորտներում աճել են, ինչն ուղեկցվել է վարկերից կորուստների նվազմամբ։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y-AM" sz="1600" spc="94" dirty="0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ՀՀ տնտեսությունը մուտք է գործել ֆինանսական ցիկլի վաղ վերականգնման փուլ, որը բնութագրվում է ռիսկերի կուտակման ցածր մակարդակով։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y-AM" sz="1600" spc="94" dirty="0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Ընդհանուր ավանդների աճի միտումները ևս շարունակվել են, չնայած դրամային ավանդների մասով գրանցվել է փոքր նվազում։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y-AM" sz="1600" spc="94" dirty="0" smtClean="0">
              <a:solidFill>
                <a:schemeClr val="tx1"/>
              </a:solidFill>
              <a:latin typeface="GHEA Grapalat" panose="02000506050000020003" pitchFamily="50" charset="0"/>
              <a:cs typeface="Lucida Sans Unicode"/>
            </a:endParaRPr>
          </a:p>
          <a:p>
            <a:r>
              <a:rPr lang="hy-AM" sz="1600" i="1" spc="94" dirty="0" smtClean="0">
                <a:solidFill>
                  <a:srgbClr val="FF0000"/>
                </a:solidFill>
                <a:latin typeface="GHEA Grapalat" panose="02000506050000020003" pitchFamily="50" charset="0"/>
                <a:cs typeface="Lucida Sans Unicode"/>
              </a:rPr>
              <a:t>Այդուհանդերձ, </a:t>
            </a:r>
            <a:r>
              <a:rPr lang="hy-AM" sz="1600" i="1" spc="94" dirty="0">
                <a:solidFill>
                  <a:srgbClr val="FF0000"/>
                </a:solidFill>
                <a:latin typeface="GHEA Grapalat" panose="02000506050000020003" pitchFamily="50" charset="0"/>
                <a:cs typeface="Lucida Sans Unicode"/>
              </a:rPr>
              <a:t>ՀՀ ֆինանսական համակարգի հետագա բնականոն գործունեությունը կարող է կրել ներկայիս լարված աշխարհաքաղաքական իրավիճակով պայմանավորված բարձր անորոշությունների հնարավոր </a:t>
            </a:r>
            <a:r>
              <a:rPr lang="hy-AM" sz="1600" i="1" spc="94" dirty="0" err="1">
                <a:solidFill>
                  <a:srgbClr val="FF0000"/>
                </a:solidFill>
                <a:latin typeface="GHEA Grapalat" panose="02000506050000020003" pitchFamily="50" charset="0"/>
                <a:cs typeface="Lucida Sans Unicode"/>
              </a:rPr>
              <a:t>ազդեցությունները</a:t>
            </a:r>
            <a:r>
              <a:rPr lang="hy-AM" sz="1600" i="1" spc="94" dirty="0">
                <a:solidFill>
                  <a:srgbClr val="FF0000"/>
                </a:solidFill>
                <a:latin typeface="GHEA Grapalat" panose="02000506050000020003" pitchFamily="50" charset="0"/>
                <a:cs typeface="Lucida Sans Unicode"/>
              </a:rPr>
              <a:t>։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1891" y="6439909"/>
            <a:ext cx="789709" cy="365125"/>
          </a:xfrm>
        </p:spPr>
        <p:txBody>
          <a:bodyPr/>
          <a:lstStyle/>
          <a:p>
            <a:pPr algn="l"/>
            <a:fld id="{3F8CACE8-3B6C-43D1-9224-414470FF081A}" type="slidenum">
              <a:rPr lang="en-US" sz="1600" smtClean="0"/>
              <a:pPr algn="l"/>
              <a:t>2</a:t>
            </a:fld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581890" y="5364111"/>
            <a:ext cx="10806545" cy="1075798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hy-AM" sz="2000" b="1" spc="94" dirty="0" smtClean="0">
                <a:solidFill>
                  <a:schemeClr val="accent5"/>
                </a:solidFill>
                <a:latin typeface="GHEA Grapalat" panose="02000506050000020003" pitchFamily="50" charset="0"/>
                <a:cs typeface="Lucida Sans Unicode"/>
              </a:rPr>
              <a:t>Կապիտալի պահանջների հակացիկլիկ կարգավորում</a:t>
            </a:r>
            <a:endParaRPr lang="hy-AM" sz="1000" b="1" spc="94" dirty="0" smtClean="0">
              <a:solidFill>
                <a:schemeClr val="tx1">
                  <a:lumMod val="75000"/>
                  <a:lumOff val="25000"/>
                </a:schemeClr>
              </a:solidFill>
              <a:latin typeface="GHEA Grapalat" panose="02000506050000020003" pitchFamily="50" charset="0"/>
              <a:cs typeface="Lucida Sans Unicode"/>
            </a:endParaRPr>
          </a:p>
          <a:p>
            <a:r>
              <a:rPr lang="hy-AM" sz="1600" spc="9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Վերը նկարագրված հանգամանքները հաշվի առնելով՝ կապիտալի հակացիկլիկ </a:t>
            </a:r>
            <a:r>
              <a:rPr lang="hy-AM" sz="1600" spc="94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բուֆերը</a:t>
            </a:r>
            <a:r>
              <a:rPr lang="hy-AM" sz="1600" spc="9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 մնացել է անփոփոխ՝ 0</a:t>
            </a:r>
            <a:r>
              <a:rPr lang="en-GB" sz="1600" spc="9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%</a:t>
            </a:r>
            <a:r>
              <a:rPr lang="hy-AM" sz="1600" spc="9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 մակարդակում։</a:t>
            </a:r>
            <a:endParaRPr lang="hy-AM" sz="2000" spc="143" dirty="0">
              <a:solidFill>
                <a:schemeClr val="tx1">
                  <a:lumMod val="75000"/>
                  <a:lumOff val="25000"/>
                </a:schemeClr>
              </a:solidFill>
              <a:latin typeface="GHEA Grapalat" panose="02000506050000020003" pitchFamily="50" charset="0"/>
              <a:cs typeface="Lucida Sans Unicode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1889" y="800066"/>
            <a:ext cx="10806546" cy="1360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hy-AM" sz="2000" b="1" spc="94" dirty="0" smtClean="0">
                <a:solidFill>
                  <a:schemeClr val="accent5"/>
                </a:solidFill>
                <a:latin typeface="GHEA Grapalat" panose="02000506050000020003" pitchFamily="50" charset="0"/>
                <a:cs typeface="Lucida Sans Unicode"/>
              </a:rPr>
              <a:t>Բանկային համակարգի՝ ռիսկերի կլանման կարողությունը մնում է բարձր</a:t>
            </a:r>
            <a:endParaRPr lang="hy-AM" sz="1000" b="1" spc="94" dirty="0" smtClean="0">
              <a:solidFill>
                <a:schemeClr val="tx1">
                  <a:lumMod val="75000"/>
                  <a:lumOff val="25000"/>
                </a:schemeClr>
              </a:solidFill>
              <a:latin typeface="GHEA Grapalat" panose="02000506050000020003" pitchFamily="50" charset="0"/>
              <a:cs typeface="Lucida Sans Unicode"/>
            </a:endParaRPr>
          </a:p>
          <a:p>
            <a:r>
              <a:rPr lang="hy-AM" sz="1600" spc="9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202</a:t>
            </a:r>
            <a:r>
              <a:rPr lang="hy-AM" sz="1600" spc="94" dirty="0" smtClean="0">
                <a:solidFill>
                  <a:schemeClr val="accent6">
                    <a:lumMod val="7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2</a:t>
            </a:r>
            <a:r>
              <a:rPr lang="hy-AM" sz="1600" spc="9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 </a:t>
            </a:r>
            <a:r>
              <a:rPr lang="hy-AM" sz="1600" spc="94" dirty="0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թվականի փետրվարի դրությամբ</a:t>
            </a:r>
            <a:r>
              <a:rPr lang="en-US" sz="1600" spc="94" dirty="0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`</a:t>
            </a:r>
            <a:endParaRPr lang="hy-AM" sz="1600" spc="94" dirty="0" smtClean="0">
              <a:solidFill>
                <a:schemeClr val="tx1"/>
              </a:solidFill>
              <a:latin typeface="GHEA Grapalat" panose="02000506050000020003" pitchFamily="50" charset="0"/>
              <a:cs typeface="Lucida Sans Unicode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y-AM" sz="1600" spc="94" dirty="0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Ընդհանուր կապիտալի </a:t>
            </a:r>
            <a:r>
              <a:rPr lang="hy-AM" sz="1600" spc="94" dirty="0" err="1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համարժեքությունը</a:t>
            </a:r>
            <a:r>
              <a:rPr lang="hy-AM" sz="1600" spc="94" dirty="0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 կազմել է 17</a:t>
            </a:r>
            <a:r>
              <a:rPr lang="en-US" sz="1600" spc="94" dirty="0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.</a:t>
            </a:r>
            <a:r>
              <a:rPr lang="hy-AM" sz="1600" spc="94" dirty="0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5</a:t>
            </a:r>
            <a:r>
              <a:rPr lang="en-US" sz="1600" spc="94" dirty="0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% </a:t>
            </a:r>
            <a:r>
              <a:rPr lang="en-US" sz="1600" spc="94" dirty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(</a:t>
            </a:r>
            <a:r>
              <a:rPr lang="hy-AM" sz="1600" spc="94" dirty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սահմանված նվազագույնը՝ 12</a:t>
            </a:r>
            <a:r>
              <a:rPr lang="en-US" sz="1600" spc="94" dirty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%)</a:t>
            </a:r>
            <a:endParaRPr lang="hy-AM" sz="1600" spc="94" dirty="0">
              <a:solidFill>
                <a:schemeClr val="tx1"/>
              </a:solidFill>
              <a:latin typeface="GHEA Grapalat" panose="02000506050000020003" pitchFamily="50" charset="0"/>
              <a:cs typeface="Lucida Sans Unicode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y-AM" sz="1600" spc="94" dirty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Ընդհանուր իրացվելիության մակարդակը </a:t>
            </a:r>
            <a:r>
              <a:rPr lang="hy-AM" sz="1600" spc="94" dirty="0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կազմել</a:t>
            </a:r>
            <a:r>
              <a:rPr lang="en-US" sz="1600" spc="94" dirty="0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 </a:t>
            </a:r>
            <a:r>
              <a:rPr lang="hy-AM" sz="1600" spc="94" dirty="0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է 32</a:t>
            </a:r>
            <a:r>
              <a:rPr lang="en-US" sz="1600" spc="94" dirty="0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.</a:t>
            </a:r>
            <a:r>
              <a:rPr lang="hy-AM" sz="1600" spc="94" dirty="0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4</a:t>
            </a:r>
            <a:r>
              <a:rPr lang="en-US" sz="1600" spc="94" dirty="0" smtClean="0">
                <a:solidFill>
                  <a:schemeClr val="tx1"/>
                </a:solidFill>
                <a:latin typeface="GHEA Grapalat" panose="02000506050000020003" pitchFamily="50" charset="0"/>
                <a:cs typeface="Lucida Sans Unicode"/>
              </a:rPr>
              <a:t>% </a:t>
            </a:r>
            <a:r>
              <a:rPr lang="en-US" sz="1600" spc="94" dirty="0">
                <a:solidFill>
                  <a:schemeClr val="tx1">
                    <a:lumMod val="75000"/>
                    <a:lumOff val="2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(</a:t>
            </a:r>
            <a:r>
              <a:rPr lang="hy-AM" sz="1600" spc="94" dirty="0">
                <a:solidFill>
                  <a:schemeClr val="tx1">
                    <a:lumMod val="75000"/>
                    <a:lumOff val="2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սահմանված նվազագույնը՝ </a:t>
            </a:r>
            <a:r>
              <a:rPr lang="hy-AM" sz="1600" spc="94" dirty="0">
                <a:solidFill>
                  <a:schemeClr val="accent6">
                    <a:lumMod val="7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15</a:t>
            </a:r>
            <a:r>
              <a:rPr lang="en-US" sz="1600" spc="94" dirty="0">
                <a:solidFill>
                  <a:schemeClr val="tx1">
                    <a:lumMod val="75000"/>
                    <a:lumOff val="2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%):</a:t>
            </a:r>
            <a:endParaRPr lang="hy-AM" sz="1600" spc="94" dirty="0">
              <a:solidFill>
                <a:schemeClr val="tx1">
                  <a:lumMod val="75000"/>
                  <a:lumOff val="25000"/>
                </a:schemeClr>
              </a:solidFill>
              <a:latin typeface="GHEA Grapalat" panose="02000506050000020003" pitchFamily="50" charset="0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5024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1891" y="130629"/>
            <a:ext cx="11173334" cy="7527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57"/>
            <a:r>
              <a:rPr lang="hy-AM" sz="2800" b="1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ԲԱՆԿԱՅԻՆ ՀԱՄԱԿԱՐԳԻ ՀԻՄՆԱԿԱՆ ՑՈՒՑԱՆԻՇՆԵՐ</a:t>
            </a:r>
            <a:r>
              <a:rPr lang="en-US" sz="2800" b="1" spc="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HEA Grapalat" panose="02000506050000020003" pitchFamily="50" charset="0"/>
                <a:cs typeface="Lucida Sans Unicode"/>
              </a:rPr>
              <a:t>*</a:t>
            </a:r>
            <a:endParaRPr lang="hy-AM" sz="2800" b="1" spc="200" dirty="0">
              <a:solidFill>
                <a:schemeClr val="tx1">
                  <a:lumMod val="75000"/>
                  <a:lumOff val="25000"/>
                </a:schemeClr>
              </a:solidFill>
              <a:latin typeface="GHEA Grapalat" panose="02000506050000020003" pitchFamily="50" charset="0"/>
              <a:cs typeface="Lucida Sans Unicod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1891" y="6439909"/>
            <a:ext cx="789709" cy="365125"/>
          </a:xfrm>
        </p:spPr>
        <p:txBody>
          <a:bodyPr/>
          <a:lstStyle/>
          <a:p>
            <a:pPr algn="l"/>
            <a:fld id="{3F8CACE8-3B6C-43D1-9224-414470FF081A}" type="slidenum">
              <a:rPr lang="en-US" sz="1600" smtClean="0"/>
              <a:pPr algn="l"/>
              <a:t>3</a:t>
            </a:fld>
            <a:endParaRPr lang="en-US" sz="1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717638"/>
              </p:ext>
            </p:extLst>
          </p:nvPr>
        </p:nvGraphicFramePr>
        <p:xfrm>
          <a:off x="581891" y="1290435"/>
          <a:ext cx="10942451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1252">
                  <a:extLst>
                    <a:ext uri="{9D8B030D-6E8A-4147-A177-3AD203B41FA5}">
                      <a16:colId xmlns="" xmlns:a16="http://schemas.microsoft.com/office/drawing/2014/main" val="1970626685"/>
                    </a:ext>
                  </a:extLst>
                </a:gridCol>
                <a:gridCol w="3146773">
                  <a:extLst>
                    <a:ext uri="{9D8B030D-6E8A-4147-A177-3AD203B41FA5}">
                      <a16:colId xmlns="" xmlns:a16="http://schemas.microsoft.com/office/drawing/2014/main" val="289158458"/>
                    </a:ext>
                  </a:extLst>
                </a:gridCol>
                <a:gridCol w="2644426">
                  <a:extLst>
                    <a:ext uri="{9D8B030D-6E8A-4147-A177-3AD203B41FA5}">
                      <a16:colId xmlns="" xmlns:a16="http://schemas.microsoft.com/office/drawing/2014/main" val="556283318"/>
                    </a:ext>
                  </a:extLst>
                </a:gridCol>
              </a:tblGrid>
              <a:tr h="435428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sz="1600" b="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</a:rPr>
                        <a:t>Ցուցանիշը փետրվարի</a:t>
                      </a:r>
                      <a:r>
                        <a:rPr lang="hy-AM" sz="1600" b="0" baseline="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</a:rPr>
                        <a:t> </a:t>
                      </a:r>
                      <a:r>
                        <a:rPr lang="hy-AM" sz="1600" b="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</a:rPr>
                        <a:t>դրությամբ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sz="1600" b="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</a:rPr>
                        <a:t>12-ամսյա փոփոխությունը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0279125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endParaRPr lang="en-US" sz="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tx1"/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b="0" dirty="0">
                        <a:solidFill>
                          <a:schemeClr val="tx1"/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5003241"/>
                  </a:ext>
                </a:extLst>
              </a:tr>
              <a:tr h="163649">
                <a:tc>
                  <a:txBody>
                    <a:bodyPr/>
                    <a:lstStyle/>
                    <a:p>
                      <a:r>
                        <a:rPr lang="hy-AM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HEA Grapalat" panose="02000506050000020003" pitchFamily="50" charset="0"/>
                        </a:rPr>
                        <a:t>ԱԿՏԻՎՆԵՐ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7.05 </a:t>
                      </a:r>
                      <a:r>
                        <a:rPr lang="hy-AM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տրլն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hy-AM" sz="1600" b="0" kern="1200" baseline="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դրամ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hy-AM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 7</a:t>
                      </a: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.6%</a:t>
                      </a:r>
                      <a:endParaRPr lang="en-US" sz="1600" b="0" kern="1200" dirty="0">
                        <a:solidFill>
                          <a:srgbClr val="00B050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81084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hy-AM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HEA Grapalat" panose="02000506050000020003" pitchFamily="50" charset="0"/>
                        </a:rPr>
                        <a:t>    Տ</a:t>
                      </a:r>
                      <a:r>
                        <a:rPr lang="hy-AM" sz="1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HEA Grapalat" panose="02000506050000020003" pitchFamily="50" charset="0"/>
                        </a:rPr>
                        <a:t>րամադրված վարկեր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.7</a:t>
                      </a:r>
                      <a:r>
                        <a:rPr lang="hy-AM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hy-AM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տրլն դրամ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y-AM" sz="1600" b="0" kern="1200" dirty="0" smtClean="0">
                          <a:solidFill>
                            <a:srgbClr val="FF000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600" b="0" kern="1200" dirty="0" smtClean="0">
                          <a:solidFill>
                            <a:srgbClr val="FF000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1.5%</a:t>
                      </a:r>
                      <a:endParaRPr lang="en-US" sz="1600" b="0" kern="1200" dirty="0">
                        <a:solidFill>
                          <a:srgbClr val="FF0000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202420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hy-AM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HEA Grapalat" panose="02000506050000020003" pitchFamily="50" charset="0"/>
                        </a:rPr>
                        <a:t>    Վատորակ</a:t>
                      </a:r>
                      <a:r>
                        <a:rPr lang="hy-AM" sz="1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HEA Grapalat" panose="02000506050000020003" pitchFamily="50" charset="0"/>
                        </a:rPr>
                        <a:t> վարկերի կշիռ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4.0%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y-AM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 3.6 </a:t>
                      </a:r>
                      <a:r>
                        <a:rPr lang="hy-AM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տոկոս․ կետ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7389345"/>
                  </a:ext>
                </a:extLst>
              </a:tr>
              <a:tr h="316412">
                <a:tc>
                  <a:txBody>
                    <a:bodyPr/>
                    <a:lstStyle/>
                    <a:p>
                      <a:r>
                        <a:rPr lang="hy-AM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HEA Grapalat" panose="02000506050000020003" pitchFamily="50" charset="0"/>
                        </a:rPr>
                        <a:t>ՊԱՐՏԱՎՈՐՈՒԹՅՈՒՆՆԵՐ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</a:rPr>
                        <a:t>6.11</a:t>
                      </a:r>
                      <a:r>
                        <a:rPr lang="hy-AM" sz="1600" b="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</a:rPr>
                        <a:t> տրլն դրամ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</a:rPr>
                        <a:t>+ 7.8%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0954723"/>
                  </a:ext>
                </a:extLst>
              </a:tr>
              <a:tr h="227875">
                <a:tc>
                  <a:txBody>
                    <a:bodyPr/>
                    <a:lstStyle/>
                    <a:p>
                      <a:r>
                        <a:rPr lang="hy-AM" sz="1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HEA Grapalat" panose="02000506050000020003" pitchFamily="50" charset="0"/>
                        </a:rPr>
                        <a:t>   Ներգրավված ավանդներ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</a:rPr>
                        <a:t>3.63</a:t>
                      </a:r>
                      <a:r>
                        <a:rPr lang="hy-AM" sz="1600" b="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</a:rPr>
                        <a:t> տրլն դրամ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</a:rPr>
                        <a:t>+ 10.9%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4224266"/>
                  </a:ext>
                </a:extLst>
              </a:tr>
              <a:tr h="124823">
                <a:tc>
                  <a:txBody>
                    <a:bodyPr/>
                    <a:lstStyle/>
                    <a:p>
                      <a:r>
                        <a:rPr lang="hy-AM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HEA Grapalat" panose="02000506050000020003" pitchFamily="50" charset="0"/>
                        </a:rPr>
                        <a:t>ՀԱՇՎԵԿՇՌԱՅԻՆ</a:t>
                      </a:r>
                      <a:r>
                        <a:rPr lang="hy-AM" sz="1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HEA Grapalat" panose="02000506050000020003" pitchFamily="50" charset="0"/>
                        </a:rPr>
                        <a:t> ԿԱՊԻՏԱԼ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</a:rPr>
                        <a:t>0.94</a:t>
                      </a:r>
                      <a:r>
                        <a:rPr lang="hy-AM" sz="1600" b="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</a:rPr>
                        <a:t> տրլն դրամ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</a:rPr>
                        <a:t>+ </a:t>
                      </a:r>
                      <a:r>
                        <a:rPr lang="en-US" sz="1600" b="0" baseline="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</a:rPr>
                        <a:t>6</a:t>
                      </a:r>
                      <a:r>
                        <a:rPr lang="en-US" sz="1600" b="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</a:rPr>
                        <a:t>.3%</a:t>
                      </a:r>
                      <a:endParaRPr lang="en-US" sz="1600" b="0" dirty="0">
                        <a:solidFill>
                          <a:srgbClr val="00B050"/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2376964"/>
                  </a:ext>
                </a:extLst>
              </a:tr>
              <a:tr h="126569">
                <a:tc>
                  <a:txBody>
                    <a:bodyPr/>
                    <a:lstStyle/>
                    <a:p>
                      <a:r>
                        <a:rPr lang="hy-AM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HEA Grapalat" panose="02000506050000020003" pitchFamily="50" charset="0"/>
                        </a:rPr>
                        <a:t>Ընդհանուր կապիտալի համարժեքություն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17.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5%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hy-AM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0.</a:t>
                      </a: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6 </a:t>
                      </a:r>
                      <a:r>
                        <a:rPr lang="hy-AM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տոկոս․ կետ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0742129"/>
                  </a:ext>
                </a:extLst>
              </a:tr>
              <a:tr h="126569">
                <a:tc>
                  <a:txBody>
                    <a:bodyPr/>
                    <a:lstStyle/>
                    <a:p>
                      <a:r>
                        <a:rPr lang="hy-AM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HEA Grapalat" panose="02000506050000020003" pitchFamily="50" charset="0"/>
                        </a:rPr>
                        <a:t>Ընդհանուր</a:t>
                      </a:r>
                      <a:r>
                        <a:rPr lang="hy-AM" sz="1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HEA Grapalat" panose="02000506050000020003" pitchFamily="50" charset="0"/>
                        </a:rPr>
                        <a:t> իրացվելիություն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hy-AM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4%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 4</a:t>
                      </a:r>
                      <a:r>
                        <a:rPr lang="hy-AM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9 </a:t>
                      </a:r>
                      <a:r>
                        <a:rPr lang="hy-AM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տոկոս․ կետ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9914365"/>
                  </a:ext>
                </a:extLst>
              </a:tr>
              <a:tr h="126568">
                <a:tc>
                  <a:txBody>
                    <a:bodyPr/>
                    <a:lstStyle/>
                    <a:p>
                      <a:r>
                        <a:rPr lang="hy-AM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HEA Grapalat" panose="02000506050000020003" pitchFamily="50" charset="0"/>
                        </a:rPr>
                        <a:t>Կապիտալի շահութաբերություն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hy-AM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.7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%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+ 1</a:t>
                      </a:r>
                      <a:r>
                        <a:rPr lang="hy-AM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7 </a:t>
                      </a:r>
                      <a:r>
                        <a:rPr lang="hy-AM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տոկոս․ կետ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1849181"/>
                  </a:ext>
                </a:extLst>
              </a:tr>
              <a:tr h="126568">
                <a:tc>
                  <a:txBody>
                    <a:bodyPr/>
                    <a:lstStyle/>
                    <a:p>
                      <a:r>
                        <a:rPr lang="hy-AM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GHEA Grapalat" panose="02000506050000020003" pitchFamily="50" charset="0"/>
                        </a:rPr>
                        <a:t>Ակտիվների շահութաբերություն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HEA Grapalat" panose="02000506050000020003" pitchFamily="50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hy-AM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2%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lang="hy-AM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0.</a:t>
                      </a: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hy-AM" sz="1600" b="0" kern="1200" dirty="0" smtClean="0">
                          <a:solidFill>
                            <a:schemeClr val="tx1"/>
                          </a:solidFill>
                          <a:latin typeface="GHEA Grapalat" panose="02000506050000020003" pitchFamily="50" charset="0"/>
                          <a:ea typeface="+mn-ea"/>
                          <a:cs typeface="+mn-cs"/>
                        </a:rPr>
                        <a:t>տոկոս․ կետ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GHEA Grapalat" panose="02000506050000020003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279054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1891" y="5594326"/>
            <a:ext cx="1094245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latin typeface="GHEA Grapalat" panose="02000506050000020003" pitchFamily="50" charset="0"/>
              </a:rPr>
              <a:t>* </a:t>
            </a:r>
            <a:r>
              <a:rPr lang="hy-AM" sz="1200" dirty="0" smtClean="0">
                <a:solidFill>
                  <a:schemeClr val="accent5">
                    <a:lumMod val="75000"/>
                  </a:schemeClr>
                </a:solidFill>
                <a:latin typeface="GHEA Grapalat" panose="02000506050000020003" pitchFamily="50" charset="0"/>
              </a:rPr>
              <a:t>Տեղեկատվությունը ներկայացված է 2022թ․ փետրվար ամսվա դրությամբ։ Բացառություն են կազմում վարկավորման հոսքային ցուցանիշները և բանկային համակարգի հաշվեկշռային ցուցանիշները, որոնք 2022թ․ մարտ ամսվա դրությամբ են։ Վարկեր/ՀՆԱ ցուցանիշը, Ֆինանսական ցիկլի </a:t>
            </a:r>
            <a:r>
              <a:rPr lang="hy-AM" sz="1200" dirty="0" err="1" smtClean="0">
                <a:solidFill>
                  <a:schemeClr val="accent5">
                    <a:lumMod val="75000"/>
                  </a:schemeClr>
                </a:solidFill>
                <a:latin typeface="GHEA Grapalat" panose="02000506050000020003" pitchFamily="50" charset="0"/>
              </a:rPr>
              <a:t>ինդեքսին</a:t>
            </a:r>
            <a:r>
              <a:rPr lang="hy-AM" sz="1200" dirty="0" smtClean="0">
                <a:solidFill>
                  <a:schemeClr val="accent5">
                    <a:lumMod val="75000"/>
                  </a:schemeClr>
                </a:solidFill>
                <a:latin typeface="GHEA Grapalat" panose="02000506050000020003" pitchFamily="50" charset="0"/>
              </a:rPr>
              <a:t> վերաբերվող ցուցանիշները ներկայացված են 2022թ․ մարտ ամսվա դրությամբ գնահատականներով։</a:t>
            </a:r>
            <a:endParaRPr lang="hy-AM" sz="1200" dirty="0">
              <a:solidFill>
                <a:schemeClr val="accent5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47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623"/>
          </a:xfrm>
        </p:spPr>
        <p:txBody>
          <a:bodyPr>
            <a:normAutofit/>
          </a:bodyPr>
          <a:lstStyle/>
          <a:p>
            <a:r>
              <a:rPr lang="hy-AM" sz="32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Վարկային շուկայում զարգացումներ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43897" y="1081355"/>
            <a:ext cx="10409903" cy="0"/>
          </a:xfrm>
          <a:prstGeom prst="line">
            <a:avLst/>
          </a:prstGeom>
          <a:ln w="73025" cmpd="tri">
            <a:solidFill>
              <a:srgbClr val="7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04680" y="1225963"/>
            <a:ext cx="4752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1400" i="1" dirty="0" smtClean="0">
                <a:solidFill>
                  <a:schemeClr val="accent1">
                    <a:lumMod val="75000"/>
                  </a:schemeClr>
                </a:solidFill>
                <a:latin typeface="GHEA Grapalat" panose="02000506050000020003" pitchFamily="50" charset="0"/>
              </a:rPr>
              <a:t>Վարկերի </a:t>
            </a:r>
            <a:r>
              <a:rPr lang="hy-AM" sz="1400" i="1" dirty="0" err="1" smtClean="0">
                <a:solidFill>
                  <a:schemeClr val="accent1">
                    <a:lumMod val="75000"/>
                  </a:schemeClr>
                </a:solidFill>
                <a:latin typeface="GHEA Grapalat" panose="02000506050000020003" pitchFamily="50" charset="0"/>
              </a:rPr>
              <a:t>պաշարային</a:t>
            </a:r>
            <a:r>
              <a:rPr lang="hy-AM" sz="1400" i="1" dirty="0" smtClean="0">
                <a:solidFill>
                  <a:schemeClr val="accent1">
                    <a:lumMod val="75000"/>
                  </a:schemeClr>
                </a:solidFill>
                <a:latin typeface="GHEA Grapalat" panose="02000506050000020003" pitchFamily="50" charset="0"/>
              </a:rPr>
              <a:t> ցուցանիշի տ/տ աճը ըստ ոլորտների</a:t>
            </a:r>
            <a:endParaRPr lang="en-US" sz="1400" i="1" dirty="0">
              <a:solidFill>
                <a:schemeClr val="accent1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6391" y="1225963"/>
            <a:ext cx="4752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1400" i="1" dirty="0" smtClean="0">
                <a:solidFill>
                  <a:schemeClr val="accent1">
                    <a:lumMod val="75000"/>
                  </a:schemeClr>
                </a:solidFill>
                <a:latin typeface="GHEA Grapalat" panose="02000506050000020003" pitchFamily="50" charset="0"/>
              </a:rPr>
              <a:t>Տնային տնտեսությունների վարկերի </a:t>
            </a:r>
            <a:r>
              <a:rPr lang="hy-AM" sz="1400" i="1" dirty="0" err="1" smtClean="0">
                <a:solidFill>
                  <a:schemeClr val="accent1">
                    <a:lumMod val="75000"/>
                  </a:schemeClr>
                </a:solidFill>
                <a:latin typeface="GHEA Grapalat" panose="02000506050000020003" pitchFamily="50" charset="0"/>
              </a:rPr>
              <a:t>պաշարային</a:t>
            </a:r>
            <a:r>
              <a:rPr lang="hy-AM" sz="1400" i="1" dirty="0" smtClean="0">
                <a:solidFill>
                  <a:schemeClr val="accent1">
                    <a:lumMod val="75000"/>
                  </a:schemeClr>
                </a:solidFill>
                <a:latin typeface="GHEA Grapalat" panose="02000506050000020003" pitchFamily="50" charset="0"/>
              </a:rPr>
              <a:t> ցուցանիշի տ/տ աճ</a:t>
            </a:r>
            <a:endParaRPr lang="en-US" sz="1400" i="1" dirty="0">
              <a:solidFill>
                <a:schemeClr val="accent1">
                  <a:lumMod val="75000"/>
                </a:schemeClr>
              </a:solidFill>
              <a:latin typeface="GHEA Grapalat" panose="02000506050000020003" pitchFamily="50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92880122"/>
              </p:ext>
            </p:extLst>
          </p:nvPr>
        </p:nvGraphicFramePr>
        <p:xfrm>
          <a:off x="943897" y="1749183"/>
          <a:ext cx="4752668" cy="2867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109243973"/>
              </p:ext>
            </p:extLst>
          </p:nvPr>
        </p:nvGraphicFramePr>
        <p:xfrm>
          <a:off x="6076391" y="1749183"/>
          <a:ext cx="4752668" cy="2867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4</a:t>
            </a:fld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904680" y="4761180"/>
            <a:ext cx="4791885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Ընդհանուր վարկային </a:t>
            </a:r>
            <a:r>
              <a:rPr lang="hy-AM" sz="1200" dirty="0" err="1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պորտֆելի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տարեկան աճի տեմպը 2022թ․ տարեսկզբից սկսել է բարելավել և մարտի դրությամբ կազմել է  մոտ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0.1%: 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Տնային տնտեսությունների և բիզնես վարկերի աճը կազմել </a:t>
            </a:r>
            <a:r>
              <a:rPr lang="hy-AM" sz="1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համապատասխանաբար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5.5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% </a:t>
            </a:r>
            <a:r>
              <a:rPr lang="hy-AM" sz="1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և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-4.5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%։</a:t>
            </a:r>
            <a:endParaRPr lang="hy-AM" sz="12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76391" y="4775337"/>
            <a:ext cx="4791885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y-AM" sz="1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Տնային տնտեսությունների վարկերի դրական 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աճը շարունակում է պայմանավորված լինել հիպոտեկային </a:t>
            </a:r>
            <a:r>
              <a:rPr lang="hy-AM" sz="1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վարկերի 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աճով։</a:t>
            </a:r>
            <a:endParaRPr lang="hy-AM" sz="12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17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5948"/>
            <a:ext cx="10515600" cy="646333"/>
          </a:xfrm>
        </p:spPr>
        <p:txBody>
          <a:bodyPr>
            <a:normAutofit/>
          </a:bodyPr>
          <a:lstStyle/>
          <a:p>
            <a:r>
              <a:rPr lang="hy-AM" sz="3200" b="1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Վարկային շուկայում զարգացումներ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3897" y="5143381"/>
            <a:ext cx="479188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y-AM" sz="1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202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2</a:t>
            </a:r>
            <a:r>
              <a:rPr lang="hy-AM" sz="1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թ․ մարտի դրությամբ 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թե՛ տնային տնտեսությունների, թե՛ բիզնես վարկերի հոսքային ցուցանիշների աճի տեմպը բարձր են տարեվերջին արձանագրված ցուցանիշներից։</a:t>
            </a:r>
            <a:endParaRPr lang="hy-AM" sz="12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43897" y="1011458"/>
            <a:ext cx="10409903" cy="0"/>
          </a:xfrm>
          <a:prstGeom prst="line">
            <a:avLst/>
          </a:prstGeom>
          <a:ln w="73025" cmpd="tri">
            <a:solidFill>
              <a:srgbClr val="7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43897" y="1194320"/>
            <a:ext cx="479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y-AM" i="1" dirty="0" smtClean="0">
                <a:solidFill>
                  <a:srgbClr val="0070C0"/>
                </a:solidFill>
                <a:latin typeface="GHEA Grapalat" panose="02000506050000020003" pitchFamily="50" charset="0"/>
              </a:rPr>
              <a:t>Վարկավորման հոսքային ցուցանիշների տ/տ աճի տեմպեր</a:t>
            </a:r>
            <a:endParaRPr lang="en-US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2356" y="1170621"/>
            <a:ext cx="5001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y-AM" i="1" dirty="0">
                <a:solidFill>
                  <a:srgbClr val="0070C0"/>
                </a:solidFill>
                <a:latin typeface="GHEA Grapalat" panose="02000506050000020003" pitchFamily="50" charset="0"/>
              </a:rPr>
              <a:t>Սպառողական և </a:t>
            </a:r>
            <a:r>
              <a:rPr lang="hy-AM" i="1" dirty="0" smtClean="0">
                <a:solidFill>
                  <a:srgbClr val="0070C0"/>
                </a:solidFill>
                <a:latin typeface="GHEA Grapalat" panose="02000506050000020003" pitchFamily="50" charset="0"/>
              </a:rPr>
              <a:t>հիպոտեկային վարկերի տարեկան հոսքերի տ/տ աճի տեմպեր</a:t>
            </a:r>
            <a:endParaRPr lang="en-US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2356" y="5143381"/>
            <a:ext cx="5001444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y-AM" sz="1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Ն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որ տրամադրվող սպառողական վարկերի աճի տեմպը դրական </a:t>
            </a:r>
            <a:r>
              <a:rPr lang="hy-AM" sz="1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է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, հիպոտեկային վարկերի դեպքում </a:t>
            </a:r>
            <a:r>
              <a:rPr lang="hy-AM" sz="12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բարձր աճի տեմպերը պահպանվել 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են։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268271379"/>
              </p:ext>
            </p:extLst>
          </p:nvPr>
        </p:nvGraphicFramePr>
        <p:xfrm>
          <a:off x="6352356" y="1853003"/>
          <a:ext cx="4752668" cy="2867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839124435"/>
              </p:ext>
            </p:extLst>
          </p:nvPr>
        </p:nvGraphicFramePr>
        <p:xfrm>
          <a:off x="983114" y="1803432"/>
          <a:ext cx="4752668" cy="2916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1887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504"/>
            <a:ext cx="10515600" cy="625369"/>
          </a:xfrm>
        </p:spPr>
        <p:txBody>
          <a:bodyPr>
            <a:normAutofit/>
          </a:bodyPr>
          <a:lstStyle/>
          <a:p>
            <a:r>
              <a:rPr lang="hy-AM" sz="32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Վարկերի որակ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43897" y="1007465"/>
            <a:ext cx="10409903" cy="0"/>
          </a:xfrm>
          <a:prstGeom prst="line">
            <a:avLst/>
          </a:prstGeom>
          <a:ln w="73025" cmpd="tri">
            <a:solidFill>
              <a:srgbClr val="7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43897" y="1183230"/>
            <a:ext cx="5087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y-AM" i="1" dirty="0" smtClean="0">
                <a:solidFill>
                  <a:srgbClr val="0070C0"/>
                </a:solidFill>
                <a:latin typeface="GHEA Grapalat" panose="02000506050000020003" pitchFamily="50" charset="0"/>
              </a:rPr>
              <a:t>Վատորակ վարկերի կշիռ և վարկերից կորուստներ</a:t>
            </a:r>
            <a:endParaRPr lang="en-US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50308901"/>
              </p:ext>
            </p:extLst>
          </p:nvPr>
        </p:nvGraphicFramePr>
        <p:xfrm>
          <a:off x="6324601" y="1624433"/>
          <a:ext cx="5029198" cy="3086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262164912"/>
              </p:ext>
            </p:extLst>
          </p:nvPr>
        </p:nvGraphicFramePr>
        <p:xfrm>
          <a:off x="891048" y="1624434"/>
          <a:ext cx="5204952" cy="3170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324601" y="1183230"/>
            <a:ext cx="5029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y-AM" i="1" dirty="0" smtClean="0">
                <a:solidFill>
                  <a:srgbClr val="0070C0"/>
                </a:solidFill>
                <a:latin typeface="GHEA Grapalat" panose="02000506050000020003" pitchFamily="50" charset="0"/>
              </a:rPr>
              <a:t>Վատորակ վարկերի կշիռն ըստ </a:t>
            </a:r>
            <a:r>
              <a:rPr lang="hy-AM" i="1" dirty="0" err="1" smtClean="0">
                <a:solidFill>
                  <a:srgbClr val="0070C0"/>
                </a:solidFill>
                <a:latin typeface="GHEA Grapalat" panose="02000506050000020003" pitchFamily="50" charset="0"/>
              </a:rPr>
              <a:t>վարկատեսակների</a:t>
            </a:r>
            <a:endParaRPr lang="en-US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24600" y="5162904"/>
            <a:ext cx="5029199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2022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թ․ փետրվարի դրությամբ առանձին </a:t>
            </a:r>
            <a:r>
              <a:rPr lang="hy-AM" sz="1200" dirty="0" err="1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վարկատեսակների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գծով ևս վատորակ վարկերի կշիռը գտնվում է </a:t>
            </a:r>
            <a:r>
              <a:rPr lang="hy-AM" sz="1200" dirty="0" err="1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դիտարկվող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ժամանակահատվածի պատմական միջինի շրջակայքում կամ դրանից ցածր մակարդակում։</a:t>
            </a:r>
            <a:endParaRPr lang="hy-AM" sz="12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5162905"/>
            <a:ext cx="5193145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2022թ․ փետրվարի դրությամբ վատորակ վարկերի կշիռը գտնվում է </a:t>
            </a:r>
            <a:r>
              <a:rPr lang="hy-AM" sz="1200" dirty="0" err="1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դիտարկվող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ժամանակահատվածի </a:t>
            </a:r>
            <a:r>
              <a:rPr lang="hy-AM" sz="1200" dirty="0" err="1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միջինից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ցածր մակարդակում։ Վարկերից կորուստներ/վարկեր ցուցանիշի շարունակել է նվազել, ինչը արդյունք է վարկերից զուտ կորուստների նվազման և վարկերի աճի։</a:t>
            </a:r>
            <a:endParaRPr lang="hy-AM" sz="12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4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067"/>
          </a:xfrm>
        </p:spPr>
        <p:txBody>
          <a:bodyPr>
            <a:normAutofit/>
          </a:bodyPr>
          <a:lstStyle/>
          <a:p>
            <a:r>
              <a:rPr lang="hy-AM" sz="32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Ռիսկերի կլանման ունակություն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43897" y="1192192"/>
            <a:ext cx="10409903" cy="0"/>
          </a:xfrm>
          <a:prstGeom prst="line">
            <a:avLst/>
          </a:prstGeom>
          <a:ln w="73025" cmpd="tri">
            <a:solidFill>
              <a:srgbClr val="7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98758" y="1321989"/>
            <a:ext cx="4949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y-AM" i="1" dirty="0" smtClean="0">
                <a:solidFill>
                  <a:srgbClr val="0070C0"/>
                </a:solidFill>
                <a:latin typeface="GHEA Grapalat" panose="02000506050000020003" pitchFamily="50" charset="0"/>
              </a:rPr>
              <a:t>Կապիտալի շահութաբերություն և </a:t>
            </a:r>
            <a:r>
              <a:rPr lang="hy-AM" i="1" dirty="0" err="1" smtClean="0">
                <a:solidFill>
                  <a:srgbClr val="0070C0"/>
                </a:solidFill>
                <a:latin typeface="GHEA Grapalat" panose="02000506050000020003" pitchFamily="50" charset="0"/>
              </a:rPr>
              <a:t>լևերիջ</a:t>
            </a:r>
            <a:endParaRPr lang="en-US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88377252"/>
              </p:ext>
            </p:extLst>
          </p:nvPr>
        </p:nvGraphicFramePr>
        <p:xfrm>
          <a:off x="6096000" y="1800724"/>
          <a:ext cx="5054861" cy="3170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43897" y="1277504"/>
            <a:ext cx="4949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y-AM" i="1" dirty="0" smtClean="0">
                <a:solidFill>
                  <a:srgbClr val="0070C0"/>
                </a:solidFill>
                <a:latin typeface="GHEA Grapalat" panose="02000506050000020003" pitchFamily="50" charset="0"/>
              </a:rPr>
              <a:t>Կապիտալի համարժեքություն</a:t>
            </a:r>
            <a:endParaRPr lang="en-US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0" y="5481201"/>
            <a:ext cx="4949164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defRPr>
            </a:lvl1pPr>
          </a:lstStyle>
          <a:p>
            <a:r>
              <a:rPr lang="hy-AM" sz="1400" dirty="0" smtClean="0"/>
              <a:t>2021թ․ </a:t>
            </a:r>
            <a:r>
              <a:rPr lang="hy-AM" sz="1400" dirty="0" err="1" smtClean="0"/>
              <a:t>տարեվեջի</a:t>
            </a:r>
            <a:r>
              <a:rPr lang="hy-AM" sz="1400" dirty="0" smtClean="0"/>
              <a:t> համեմատ կապիտալի շահութաբերության աճը շարունակվել է, ինչը, չնայած </a:t>
            </a:r>
            <a:r>
              <a:rPr lang="hy-AM" sz="1400" dirty="0" err="1" smtClean="0"/>
              <a:t>լեվերիջի</a:t>
            </a:r>
            <a:r>
              <a:rPr lang="hy-AM" sz="1400" dirty="0" smtClean="0"/>
              <a:t> ցուցանիշի նվազմանը, վկայում է բանկային համակարգի շահութաբերության վերականգնման միտումների մասին։</a:t>
            </a:r>
            <a:endParaRPr lang="hy-AM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5481201"/>
            <a:ext cx="494916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defRPr>
            </a:lvl1pPr>
          </a:lstStyle>
          <a:p>
            <a:r>
              <a:rPr lang="hy-AM" sz="1400" dirty="0" smtClean="0"/>
              <a:t>Կապիտալի համարժեքության ցուցանիշը շարունակում է բարձր մնալ նվազագույն պահանջվող մակարդակից</a:t>
            </a:r>
            <a:endParaRPr lang="hy-AM" sz="1400" dirty="0"/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792251106"/>
              </p:ext>
            </p:extLst>
          </p:nvPr>
        </p:nvGraphicFramePr>
        <p:xfrm>
          <a:off x="891048" y="1863008"/>
          <a:ext cx="5140297" cy="331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07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43897" y="1192192"/>
            <a:ext cx="10409903" cy="0"/>
          </a:xfrm>
          <a:prstGeom prst="line">
            <a:avLst/>
          </a:prstGeom>
          <a:ln w="73025" cmpd="tri">
            <a:solidFill>
              <a:srgbClr val="7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188991"/>
              </p:ext>
            </p:extLst>
          </p:nvPr>
        </p:nvGraphicFramePr>
        <p:xfrm>
          <a:off x="6201697" y="1670591"/>
          <a:ext cx="5180678" cy="3645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943897" y="365125"/>
            <a:ext cx="10515600" cy="827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y-AM" sz="32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Ռիսկերի կլանման ունակություն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871981"/>
              </p:ext>
            </p:extLst>
          </p:nvPr>
        </p:nvGraphicFramePr>
        <p:xfrm>
          <a:off x="943897" y="1670592"/>
          <a:ext cx="4999703" cy="3645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43897" y="1277504"/>
            <a:ext cx="494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y-AM" i="1" dirty="0" smtClean="0">
                <a:solidFill>
                  <a:srgbClr val="0070C0"/>
                </a:solidFill>
                <a:latin typeface="GHEA Grapalat" panose="02000506050000020003" pitchFamily="50" charset="0"/>
              </a:rPr>
              <a:t>Ըստ կապիտալի եկամտաբերության փոփոխության տարանջատումը</a:t>
            </a:r>
            <a:endParaRPr lang="en-US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01697" y="1277504"/>
            <a:ext cx="4949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y-AM" i="1" dirty="0" smtClean="0">
                <a:solidFill>
                  <a:srgbClr val="0070C0"/>
                </a:solidFill>
                <a:latin typeface="GHEA Grapalat" panose="02000506050000020003" pitchFamily="50" charset="0"/>
              </a:rPr>
              <a:t>Մասհանումներ</a:t>
            </a:r>
            <a:endParaRPr lang="en-US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2" y="5791757"/>
            <a:ext cx="493100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Ըստ կապիտալի եկամտաբերության փոփոխությունը հիմնականում պայմանավորված է զուտ մասհանումների նվազմամբ։</a:t>
            </a:r>
            <a:endParaRPr lang="hy-AM" sz="12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51373" y="5791756"/>
            <a:ext cx="493100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Իր հերթին զուտ մասհանումների նվազումը </a:t>
            </a:r>
            <a:r>
              <a:rPr lang="hy-AM" sz="1200" dirty="0" err="1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հետևանք</a:t>
            </a:r>
            <a:r>
              <a:rPr lang="hy-AM" sz="12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 է մասհանումների նվազման և վերադարձի աճի։</a:t>
            </a:r>
            <a:endParaRPr lang="hy-AM" sz="12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7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067"/>
          </a:xfrm>
        </p:spPr>
        <p:txBody>
          <a:bodyPr>
            <a:normAutofit/>
          </a:bodyPr>
          <a:lstStyle/>
          <a:p>
            <a:r>
              <a:rPr lang="hy-AM" sz="3200" b="1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Ռիսկերի կլանման ունակություն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43897" y="1192192"/>
            <a:ext cx="10409903" cy="0"/>
          </a:xfrm>
          <a:prstGeom prst="line">
            <a:avLst/>
          </a:prstGeom>
          <a:ln w="73025" cmpd="tri">
            <a:solidFill>
              <a:srgbClr val="7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8199" y="1375995"/>
            <a:ext cx="5045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y-AM" i="1" dirty="0" smtClean="0">
                <a:solidFill>
                  <a:srgbClr val="0070C0"/>
                </a:solidFill>
                <a:latin typeface="GHEA Grapalat" panose="02000506050000020003" pitchFamily="50" charset="0"/>
              </a:rPr>
              <a:t>Բանկերի իրացվելիության նորմատիվները և վարկ/ավանդ հարաբերակցությունը</a:t>
            </a:r>
            <a:endParaRPr lang="en-US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1CFA-19AC-470E-8F4E-485BDBFB3999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142040149"/>
              </p:ext>
            </p:extLst>
          </p:nvPr>
        </p:nvGraphicFramePr>
        <p:xfrm>
          <a:off x="838199" y="1933059"/>
          <a:ext cx="5045625" cy="3299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5999" y="1375995"/>
            <a:ext cx="5140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hy-AM" i="1" dirty="0" smtClean="0">
                <a:solidFill>
                  <a:srgbClr val="0070C0"/>
                </a:solidFill>
                <a:latin typeface="GHEA Grapalat" panose="02000506050000020003" pitchFamily="50" charset="0"/>
              </a:rPr>
              <a:t>Իրացվելիության ծածկույթի գործակից</a:t>
            </a:r>
            <a:endParaRPr lang="en-US" i="1" dirty="0">
              <a:solidFill>
                <a:srgbClr val="0070C0"/>
              </a:solidFill>
              <a:latin typeface="GHEA Grapalat" panose="0200050605000002000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443210"/>
            <a:ext cx="10515599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y-AM" sz="1600" dirty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Ը</a:t>
            </a:r>
            <a:r>
              <a:rPr lang="hy-AM" sz="16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նդհանուր իրացվելիության ցուցանիշը և իրացվելիության ծածկույթի գործակիցը շարունակում են բարձր մնալ պահանջվող նվազագույն </a:t>
            </a:r>
            <a:r>
              <a:rPr lang="hy-AM" sz="1600" dirty="0" err="1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սահմանաչափերից</a:t>
            </a:r>
            <a:r>
              <a:rPr lang="hy-AM" sz="1600" dirty="0" smtClean="0">
                <a:solidFill>
                  <a:schemeClr val="accent1">
                    <a:lumMod val="50000"/>
                  </a:schemeClr>
                </a:solidFill>
                <a:latin typeface="GHEA Grapalat" panose="02000506050000020003" pitchFamily="50" charset="0"/>
              </a:rPr>
              <a:t>։</a:t>
            </a:r>
            <a:endParaRPr lang="hy-AM" sz="1600" dirty="0">
              <a:solidFill>
                <a:schemeClr val="accent1">
                  <a:lumMod val="50000"/>
                </a:schemeClr>
              </a:solidFill>
              <a:latin typeface="GHEA Grapalat" panose="02000506050000020003" pitchFamily="50" charset="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02889210"/>
              </p:ext>
            </p:extLst>
          </p:nvPr>
        </p:nvGraphicFramePr>
        <p:xfrm>
          <a:off x="6098571" y="1933059"/>
          <a:ext cx="4896316" cy="3491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9057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96DE019AA00E498309528D7C7FDFAC" ma:contentTypeVersion="0" ma:contentTypeDescription="Create a new document." ma:contentTypeScope="" ma:versionID="fe54bb204c455cdce3c106417939313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BCFCD7-567A-4A91-AF2D-914EA6D3D339}"/>
</file>

<file path=customXml/itemProps2.xml><?xml version="1.0" encoding="utf-8"?>
<ds:datastoreItem xmlns:ds="http://schemas.openxmlformats.org/officeDocument/2006/customXml" ds:itemID="{CEEB436F-D6B9-4A6F-A08E-F93C089437FB}"/>
</file>

<file path=customXml/itemProps3.xml><?xml version="1.0" encoding="utf-8"?>
<ds:datastoreItem xmlns:ds="http://schemas.openxmlformats.org/officeDocument/2006/customXml" ds:itemID="{7A2F5213-4B78-4642-BCC8-38473A0EB638}"/>
</file>

<file path=docProps/app.xml><?xml version="1.0" encoding="utf-8"?>
<Properties xmlns="http://schemas.openxmlformats.org/officeDocument/2006/extended-properties" xmlns:vt="http://schemas.openxmlformats.org/officeDocument/2006/docPropsVTypes">
  <TotalTime>7159</TotalTime>
  <Words>1029</Words>
  <Application>Microsoft Office PowerPoint</Application>
  <PresentationFormat>Widescreen</PresentationFormat>
  <Paragraphs>127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GHEA Grapalat</vt:lpstr>
      <vt:lpstr>Lucida Sans Unicode</vt:lpstr>
      <vt:lpstr>Wingdings</vt:lpstr>
      <vt:lpstr>Office Theme</vt:lpstr>
      <vt:lpstr>PowerPoint Presentation</vt:lpstr>
      <vt:lpstr>PowerPoint Presentation</vt:lpstr>
      <vt:lpstr>PowerPoint Presentation</vt:lpstr>
      <vt:lpstr>Վարկային շուկայում զարգացումներ</vt:lpstr>
      <vt:lpstr>Վարկային շուկայում զարգացումներ</vt:lpstr>
      <vt:lpstr>Վարկերի որակ</vt:lpstr>
      <vt:lpstr>Ռիսկերի կլանման ունակություն</vt:lpstr>
      <vt:lpstr>PowerPoint Presentation</vt:lpstr>
      <vt:lpstr>Ռիսկերի կլանման ունակություն</vt:lpstr>
      <vt:lpstr>Ավանդներ</vt:lpstr>
      <vt:lpstr>Վարկային ցիկլ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ԿԱՊԻՏԱԼԻ ՀԱՄԱՐԺԵՔՈՒԹՅՈՒՆ</dc:title>
  <dc:creator>Karen Babayan</dc:creator>
  <cp:lastModifiedBy>Արթուր Գրիգորյան</cp:lastModifiedBy>
  <cp:revision>349</cp:revision>
  <cp:lastPrinted>2022-04-25T10:23:43Z</cp:lastPrinted>
  <dcterms:created xsi:type="dcterms:W3CDTF">2021-06-05T17:16:25Z</dcterms:created>
  <dcterms:modified xsi:type="dcterms:W3CDTF">2022-04-25T11:25:12Z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0x010100A296DE019AA00E498309528D7C7FDFAC</vt:lpwstr>
  </property>
</Properties>
</file>